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9" r:id="rId2"/>
    <p:sldId id="258" r:id="rId3"/>
    <p:sldId id="309" r:id="rId4"/>
    <p:sldId id="311" r:id="rId5"/>
    <p:sldId id="314" r:id="rId6"/>
    <p:sldId id="313" r:id="rId7"/>
    <p:sldId id="317" r:id="rId8"/>
    <p:sldId id="318" r:id="rId9"/>
    <p:sldId id="324" r:id="rId10"/>
    <p:sldId id="319" r:id="rId11"/>
    <p:sldId id="307" r:id="rId12"/>
    <p:sldId id="301" r:id="rId13"/>
    <p:sldId id="303" r:id="rId14"/>
    <p:sldId id="304" r:id="rId15"/>
    <p:sldId id="306" r:id="rId16"/>
    <p:sldId id="300" r:id="rId17"/>
    <p:sldId id="305" r:id="rId18"/>
    <p:sldId id="308" r:id="rId19"/>
    <p:sldId id="302" r:id="rId20"/>
    <p:sldId id="326" r:id="rId21"/>
    <p:sldId id="332" r:id="rId22"/>
    <p:sldId id="271" r:id="rId23"/>
    <p:sldId id="273" r:id="rId24"/>
    <p:sldId id="272" r:id="rId25"/>
    <p:sldId id="274" r:id="rId26"/>
    <p:sldId id="325" r:id="rId27"/>
    <p:sldId id="270" r:id="rId28"/>
    <p:sldId id="266" r:id="rId29"/>
    <p:sldId id="267" r:id="rId30"/>
    <p:sldId id="269" r:id="rId31"/>
    <p:sldId id="268" r:id="rId32"/>
    <p:sldId id="275" r:id="rId33"/>
    <p:sldId id="279" r:id="rId34"/>
    <p:sldId id="276" r:id="rId35"/>
    <p:sldId id="277" r:id="rId36"/>
    <p:sldId id="316" r:id="rId37"/>
    <p:sldId id="278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7" r:id="rId50"/>
    <p:sldId id="298" r:id="rId51"/>
    <p:sldId id="299" r:id="rId52"/>
    <p:sldId id="320" r:id="rId53"/>
    <p:sldId id="312" r:id="rId54"/>
    <p:sldId id="321" r:id="rId55"/>
    <p:sldId id="322" r:id="rId56"/>
    <p:sldId id="323" r:id="rId57"/>
    <p:sldId id="291" r:id="rId58"/>
    <p:sldId id="292" r:id="rId59"/>
    <p:sldId id="294" r:id="rId60"/>
    <p:sldId id="295" r:id="rId61"/>
    <p:sldId id="296" r:id="rId62"/>
    <p:sldId id="337" r:id="rId63"/>
    <p:sldId id="327" r:id="rId64"/>
    <p:sldId id="328" r:id="rId65"/>
    <p:sldId id="329" r:id="rId66"/>
    <p:sldId id="330" r:id="rId67"/>
    <p:sldId id="331" r:id="rId68"/>
    <p:sldId id="333" r:id="rId69"/>
    <p:sldId id="335" r:id="rId70"/>
    <p:sldId id="334" r:id="rId71"/>
    <p:sldId id="336" r:id="rId72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view" id="{7C8FD1B9-47E1-43BC-8A0F-5AB3F8258927}">
          <p14:sldIdLst>
            <p14:sldId id="259"/>
            <p14:sldId id="258"/>
            <p14:sldId id="309"/>
          </p14:sldIdLst>
        </p14:section>
        <p14:section name="main" id="{A190BA92-7830-41E3-838A-FEEC741AF13A}">
          <p14:sldIdLst>
            <p14:sldId id="311"/>
            <p14:sldId id="314"/>
            <p14:sldId id="313"/>
            <p14:sldId id="317"/>
            <p14:sldId id="318"/>
            <p14:sldId id="324"/>
            <p14:sldId id="319"/>
            <p14:sldId id="307"/>
            <p14:sldId id="301"/>
            <p14:sldId id="303"/>
            <p14:sldId id="304"/>
            <p14:sldId id="306"/>
            <p14:sldId id="300"/>
            <p14:sldId id="305"/>
            <p14:sldId id="308"/>
            <p14:sldId id="302"/>
            <p14:sldId id="326"/>
            <p14:sldId id="332"/>
          </p14:sldIdLst>
        </p14:section>
        <p14:section name="XRM" id="{01867AF0-F8BE-430C-B730-3112050D92A4}">
          <p14:sldIdLst>
            <p14:sldId id="271"/>
            <p14:sldId id="273"/>
            <p14:sldId id="272"/>
            <p14:sldId id="274"/>
            <p14:sldId id="325"/>
          </p14:sldIdLst>
        </p14:section>
        <p14:section name="SAMformer" id="{6B550FB2-4786-478E-98F0-E363ED943E9A}">
          <p14:sldIdLst>
            <p14:sldId id="270"/>
            <p14:sldId id="266"/>
            <p14:sldId id="267"/>
            <p14:sldId id="269"/>
            <p14:sldId id="268"/>
          </p14:sldIdLst>
        </p14:section>
        <p14:section name="LCA" id="{D28B6085-DC29-4A8A-93E8-C230C4CE30A6}">
          <p14:sldIdLst>
            <p14:sldId id="275"/>
            <p14:sldId id="279"/>
            <p14:sldId id="276"/>
            <p14:sldId id="277"/>
            <p14:sldId id="316"/>
            <p14:sldId id="278"/>
            <p14:sldId id="280"/>
            <p14:sldId id="281"/>
            <p14:sldId id="282"/>
          </p14:sldIdLst>
        </p14:section>
        <p14:section name="Neuro Visualizer" id="{EE21956D-F10D-4973-B5AA-FA82ABBF4FB2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Test Time Adaption" id="{F45329A1-EF75-4B5D-A92B-EBEF95675190}">
          <p14:sldIdLst>
            <p14:sldId id="297"/>
            <p14:sldId id="298"/>
            <p14:sldId id="299"/>
          </p14:sldIdLst>
        </p14:section>
        <p14:section name="TSF" id="{196E8759-9D80-4FF1-B6A7-F234DEC48AED}">
          <p14:sldIdLst>
            <p14:sldId id="320"/>
            <p14:sldId id="312"/>
            <p14:sldId id="321"/>
            <p14:sldId id="322"/>
            <p14:sldId id="323"/>
          </p14:sldIdLst>
        </p14:section>
        <p14:section name="Chain of Code" id="{D1850C5C-FCF4-42E7-A9DD-97B1963752B5}">
          <p14:sldIdLst>
            <p14:sldId id="291"/>
            <p14:sldId id="292"/>
            <p14:sldId id="294"/>
            <p14:sldId id="295"/>
            <p14:sldId id="296"/>
          </p14:sldIdLst>
        </p14:section>
        <p14:section name="Category explainer" id="{388CF16E-1393-4513-84F4-8F077AC65061}">
          <p14:sldIdLst>
            <p14:sldId id="337"/>
            <p14:sldId id="327"/>
            <p14:sldId id="328"/>
            <p14:sldId id="329"/>
            <p14:sldId id="330"/>
            <p14:sldId id="331"/>
            <p14:sldId id="333"/>
            <p14:sldId id="335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DE3AC7"/>
    <a:srgbClr val="FFC000"/>
    <a:srgbClr val="92D050"/>
    <a:srgbClr val="B819FF"/>
    <a:srgbClr val="00AABC"/>
    <a:srgbClr val="00B0F0"/>
    <a:srgbClr val="00B050"/>
    <a:srgbClr val="FF6600"/>
    <a:srgbClr val="009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F16C585-B260-4179-99C3-BADFAC7234CB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4CA9F0F-3DA9-4693-A2AC-246CF83EC2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476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757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95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526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654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284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906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476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A9F0F-3DA9-4693-A2AC-246CF83EC2DB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228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15BF-100F-4DE8-A261-8859857E1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8A4F8-8CB8-461E-A2FD-4200A57A1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5D1E5-2214-4D8C-88D0-09DA8988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DC2E-BC8D-49AB-A5D9-6638299D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E9FA5-43A4-44A3-AFB3-0DE7DC3D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643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8C8D-350C-4A6D-99D7-B51A559C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57A8A-5D5F-449D-A39A-5403AEF89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F8BBC-A442-41CC-B251-45F8CBA9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6442-0924-4B5E-B00C-C24C7A39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0EFBA-70BF-4F8D-A8AB-E596907B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014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C7964-0CBF-4B62-B3CB-2CB8C86BA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AD9F9-2B76-465E-8B45-C78482D9A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FB48-56C8-4E44-AB0C-E8FE44BC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D3099-4D7E-442B-980A-CC3630AA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6EA6-B47B-46A3-880D-DBA04D14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233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246B-FAA2-44E6-8F0A-68ABA859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6E798-990A-4E05-B519-FD4DB179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AAE49-CEB3-4BF6-A447-F1AE80A7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DA458-C756-4A41-9737-15F141B5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83DBC-94CD-498E-AEC8-83AD304B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812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5E4D-2C98-42F7-8FB7-C2E07350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D7DC-EC68-4712-8E27-74A0C8584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D986D-D6A3-42DD-A66B-5482323F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D3F0B-2926-4826-BB75-B238CB5B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378E-6EB5-4A72-A846-BC0C92B9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144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DCC3-4FE5-4EF4-BCC3-678F6C3E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DCD9E-F159-44B4-8F7B-B295940B7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CFBDE-AA2C-44D9-9ABB-CCE46D661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5F1B4-4C26-4C87-9DD8-CB6A9897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65BEB-D0AB-4D54-B622-3A158D5E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D3A6-7604-4C38-89F7-27E9E84C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644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3216-A456-4C98-B310-E263AEFC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B54AF-E666-427F-8849-6577E8FBF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117E9-7536-4641-B6EB-6A819B52D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D61CB-12A4-45EA-8D72-A52B14393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E585E-B579-43F2-9405-BDBADE72B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38A3E-FE7E-4091-841F-537BA3B3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AB113-CDD2-459A-8E1B-E43D007C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F39F3-92B8-49EA-AD7E-50C0DBDE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238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6C8C-BDC0-4841-BED0-254EB1A7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7407E-50C8-4730-9CE7-E541065F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55029-BB97-4B45-922B-F850D807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3558A-3B5A-437F-B99C-27FE2AD2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399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99875-C189-40DB-9950-1DB64CC9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47F08-5E29-4EA4-A173-BCFE781F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9046A-D25B-4983-ADAB-50C4D418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245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5D88-D1F7-4EE7-BCB7-55334485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8788F-20D5-4A37-BC6F-F2EEE9EE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82578-4194-4441-B25C-09F7E537D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85664-3B56-424C-961B-9FD3C884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FCC30-9CE2-4585-A16D-D051158F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5CE3F-33FE-4053-8B88-52B43A03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979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0715-130E-487E-8FA8-D8D7E9FA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1D0B0-0262-4256-A986-A35D855C2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86834-84E4-4230-9128-BD0292BA5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D2125-413C-430B-BFF2-39D92952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4060D-77C9-43E5-9B4F-D865F355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13D01-6319-402F-81C8-5A47F663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859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accent1">
                <a:lumMod val="5000"/>
                <a:lumOff val="95000"/>
                <a:alpha val="0"/>
              </a:schemeClr>
            </a:gs>
            <a:gs pos="0">
              <a:schemeClr val="tx1">
                <a:lumMod val="75000"/>
                <a:lumOff val="25000"/>
                <a:alpha val="22000"/>
              </a:schemeClr>
            </a:gs>
            <a:gs pos="100000">
              <a:schemeClr val="bg1">
                <a:alpha val="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3979F-FADC-4AE9-B9AC-089DEE68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F5EC2-3CE7-469C-A413-E869B5E62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1BC81-85F0-4A84-BF83-BB6A337D7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5155-2603-4419-B327-D2E7C06E671A}" type="datetimeFigureOut">
              <a:rPr lang="he-IL" smtClean="0"/>
              <a:t>כ"ב/אלול/תשפ"ד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DBB07-C37D-4633-BFAC-4393E8FE1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53BDC-9A4F-42CF-9CE9-A0D214DEC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028E3-640F-4614-8EB3-6DCCBFB854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739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402.10198" TargetMode="External"/><Relationship Id="rId13" Type="http://schemas.openxmlformats.org/officeDocument/2006/relationships/image" Target="../media/image53.png"/><Relationship Id="rId18" Type="http://schemas.openxmlformats.org/officeDocument/2006/relationships/slide" Target="slide3.xml"/><Relationship Id="rId3" Type="http://schemas.openxmlformats.org/officeDocument/2006/relationships/slide" Target="slide57.xml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17" Type="http://schemas.microsoft.com/office/2007/relationships/hdphoto" Target="../media/hdphoto12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5" Type="http://schemas.microsoft.com/office/2007/relationships/hdphoto" Target="../media/hdphoto11.wdp"/><Relationship Id="rId10" Type="http://schemas.openxmlformats.org/officeDocument/2006/relationships/hyperlink" Target="https://github.com/romilbert/samformer" TargetMode="External"/><Relationship Id="rId4" Type="http://schemas.openxmlformats.org/officeDocument/2006/relationships/image" Target="../media/image48.png"/><Relationship Id="rId9" Type="http://schemas.openxmlformats.org/officeDocument/2006/relationships/hyperlink" Target="Chain%20of%20Code/Chain%20of%20Code%20Reasoning%20with%20a%20Language%20Model-Augmented%20Code%20Emulator.pdf" TargetMode="External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image" Target="../media/image6.png"/><Relationship Id="rId19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XRM/XRP_paper.pdf" TargetMode="External"/><Relationship Id="rId7" Type="http://schemas.openxmlformats.org/officeDocument/2006/relationships/slide" Target="slide4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XRM/XRM" TargetMode="External"/><Relationship Id="rId4" Type="http://schemas.openxmlformats.org/officeDocument/2006/relationships/hyperlink" Target="https://github.com/romilbert/samformer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XRM/XRP_paper.pdf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XRM/XRM" TargetMode="External"/><Relationship Id="rId10" Type="http://schemas.openxmlformats.org/officeDocument/2006/relationships/slide" Target="slide4.xm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XRM/XRM" TargetMode="External"/><Relationship Id="rId5" Type="http://schemas.openxmlformats.org/officeDocument/2006/relationships/hyperlink" Target="https://github.com/romilbert/samformer" TargetMode="External"/><Relationship Id="rId4" Type="http://schemas.openxmlformats.org/officeDocument/2006/relationships/hyperlink" Target="XRM/XRP_paper.pdf" TargetMode="External"/><Relationship Id="rId9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19.png"/><Relationship Id="rId12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XRM/XRM" TargetMode="External"/><Relationship Id="rId11" Type="http://schemas.openxmlformats.org/officeDocument/2006/relationships/image" Target="../media/image350.png"/><Relationship Id="rId5" Type="http://schemas.openxmlformats.org/officeDocument/2006/relationships/hyperlink" Target="https://github.com/romilbert/samformer" TargetMode="External"/><Relationship Id="rId10" Type="http://schemas.openxmlformats.org/officeDocument/2006/relationships/image" Target="../media/image32.png"/><Relationship Id="rId4" Type="http://schemas.openxmlformats.org/officeDocument/2006/relationships/hyperlink" Target="XRM/XRP_paper.pdf" TargetMode="External"/><Relationship Id="rId9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samformer/samformer" TargetMode="External"/><Relationship Id="rId5" Type="http://schemas.openxmlformats.org/officeDocument/2006/relationships/hyperlink" Target="https://github.com/romilbert/samformer" TargetMode="External"/><Relationship Id="rId4" Type="http://schemas.openxmlformats.org/officeDocument/2006/relationships/hyperlink" Target="samformer/Samformer%20Paper.pdf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samformer/Samformer%20Paper.pdf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samformer/samformer" TargetMode="External"/><Relationship Id="rId10" Type="http://schemas.openxmlformats.org/officeDocument/2006/relationships/slide" Target="slide5.xm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hyperlink" Target="samformer/Samformer%20Paper.pdf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slide" Target="slide5.xml"/><Relationship Id="rId5" Type="http://schemas.openxmlformats.org/officeDocument/2006/relationships/hyperlink" Target="samformer/samformer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samformer/Samformer%20Paper.pdf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samformer/samform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arxiv.org/pdf/2402.10198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samformer/samformer" TargetMode="External"/><Relationship Id="rId5" Type="http://schemas.openxmlformats.org/officeDocument/2006/relationships/hyperlink" Target="https://github.com/romilbert/samformer" TargetMode="External"/><Relationship Id="rId10" Type="http://schemas.openxmlformats.org/officeDocument/2006/relationships/slide" Target="slide5.xml"/><Relationship Id="rId4" Type="http://schemas.openxmlformats.org/officeDocument/2006/relationships/hyperlink" Target="samformer/Samformer%20Paper.pdf" TargetMode="Externa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LCA/LCA_paper.pdf" TargetMode="External"/><Relationship Id="rId7" Type="http://schemas.microsoft.com/office/2007/relationships/hdphoto" Target="../media/hdphoto6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69.png"/><Relationship Id="rId12" Type="http://schemas.openxmlformats.org/officeDocument/2006/relationships/slide" Target="slide6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microsoft.com/office/2007/relationships/hdphoto" Target="../media/hdphoto6.wdp"/><Relationship Id="rId5" Type="http://schemas.openxmlformats.org/officeDocument/2006/relationships/hyperlink" Target="LCA/LCA-on-the-line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LCA/LCA_paper.pdf" TargetMode="External"/><Relationship Id="rId7" Type="http://schemas.microsoft.com/office/2007/relationships/hdphoto" Target="../media/hdphoto6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slide" Target="slide6.xml"/><Relationship Id="rId5" Type="http://schemas.openxmlformats.org/officeDocument/2006/relationships/hyperlink" Target="LCA/LCA-on-the-line" TargetMode="External"/><Relationship Id="rId10" Type="http://schemas.microsoft.com/office/2007/relationships/hdphoto" Target="../media/hdphoto6.wdp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LCA/LCA_paper.pdf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hyperlink" Target="XRM/XRP_paper.pdf" TargetMode="External"/><Relationship Id="rId7" Type="http://schemas.openxmlformats.org/officeDocument/2006/relationships/image" Target="../media/image27.png"/><Relationship Id="rId12" Type="http://schemas.microsoft.com/office/2007/relationships/hdphoto" Target="../media/hdphoto10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hyperlink" Target="XRM/XRM" TargetMode="External"/><Relationship Id="rId15" Type="http://schemas.openxmlformats.org/officeDocument/2006/relationships/slide" Target="slide3.xml"/><Relationship Id="rId10" Type="http://schemas.openxmlformats.org/officeDocument/2006/relationships/image" Target="../media/image30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29.png"/><Relationship Id="rId14" Type="http://schemas.openxmlformats.org/officeDocument/2006/relationships/slide" Target="slide2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LCA/LCA_paper.pdf" TargetMode="External"/><Relationship Id="rId7" Type="http://schemas.microsoft.com/office/2007/relationships/hdphoto" Target="../media/hdphoto6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LCA/LCA-on-the-line" TargetMode="External"/><Relationship Id="rId4" Type="http://schemas.openxmlformats.org/officeDocument/2006/relationships/hyperlink" Target="https://github.com/romilbert/samformer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hyperlink" Target="neuro-visualizer/neuro-visualizer.pdf" TargetMode="External"/><Relationship Id="rId7" Type="http://schemas.microsoft.com/office/2007/relationships/hdphoto" Target="../media/hdphoto7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75.png"/><Relationship Id="rId12" Type="http://schemas.openxmlformats.org/officeDocument/2006/relationships/slide" Target="slide7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microsoft.com/office/2007/relationships/hdphoto" Target="../media/hdphoto7.wdp"/><Relationship Id="rId5" Type="http://schemas.openxmlformats.org/officeDocument/2006/relationships/hyperlink" Target="neuro-visualizer/NeuroVisualizer-master/NeuroVisualizer-master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neuro-visualizer/neuro-visualizer.pdf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Test-Time%20Model%20Adaptation/Test-Time%20Model%20Adaptation%20.pdf" TargetMode="External"/><Relationship Id="rId7" Type="http://schemas.microsoft.com/office/2007/relationships/hdphoto" Target="../media/hdphoto8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Test-Time%20Model%20Adaptation/FOA" TargetMode="External"/><Relationship Id="rId4" Type="http://schemas.openxmlformats.org/officeDocument/2006/relationships/hyperlink" Target="https://github.com/romilbert/samforme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3" Type="http://schemas.openxmlformats.org/officeDocument/2006/relationships/slide" Target="slide27.xml"/><Relationship Id="rId7" Type="http://schemas.openxmlformats.org/officeDocument/2006/relationships/hyperlink" Target="samformer/samformer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milbert/samformer" TargetMode="External"/><Relationship Id="rId11" Type="http://schemas.openxmlformats.org/officeDocument/2006/relationships/image" Target="../media/image35.png"/><Relationship Id="rId5" Type="http://schemas.openxmlformats.org/officeDocument/2006/relationships/hyperlink" Target="samformer/Samformer%20Paper.pdf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arxiv.org/pdf/2402.10198" TargetMode="External"/><Relationship Id="rId9" Type="http://schemas.openxmlformats.org/officeDocument/2006/relationships/image" Target="../media/image33.png"/><Relationship Id="rId1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Test-Time%20Model%20Adaptation/Test-Time%20Model%20Adaptation%20.pdf" TargetMode="External"/><Relationship Id="rId7" Type="http://schemas.microsoft.com/office/2007/relationships/hdphoto" Target="../media/hdphoto8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Test-Time%20Model%20Adaptation/FOA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Test-Time%20Model%20Adaptation/Test-Time%20Model%20Adaptation%20.pdf" TargetMode="External"/><Relationship Id="rId7" Type="http://schemas.microsoft.com/office/2007/relationships/hdphoto" Target="../media/hdphoto8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Test-Time%20Model%20Adaptation/FOA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Time-Series%20Forecasting%20for%20Out-of-Distribution%20Generalization%20Using%20Invariant%20Learning/FOIL" TargetMode="External"/><Relationship Id="rId4" Type="http://schemas.openxmlformats.org/officeDocument/2006/relationships/hyperlink" Target="https://github.com/romilbert/samformer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Time-Series%20Forecasting%20for%20Out-of-Distribution%20Generalization%20Using%20Invariant%20Learning/FOIL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Time-Series%20Forecasting%20for%20Out-of-Distribution%20Generalization%20Using%20Invariant%20Learning/FOIL" TargetMode="Externa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slide" Target="slide9.xml"/><Relationship Id="rId3" Type="http://schemas.openxmlformats.org/officeDocument/2006/relationships/hyperlink" Target="Time-Series%20Forecasting%20for%20Out-of-Distribution%20Generalization%20Using%20Invariant%20Learning/Time-Series%20Forecasting.pdf" TargetMode="External"/><Relationship Id="rId7" Type="http://schemas.microsoft.com/office/2007/relationships/hdphoto" Target="../media/hdphoto9.wdp"/><Relationship Id="rId12" Type="http://schemas.openxmlformats.org/officeDocument/2006/relationships/image" Target="../media/image190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83.png"/><Relationship Id="rId5" Type="http://schemas.openxmlformats.org/officeDocument/2006/relationships/hyperlink" Target="Time-Series%20Forecasting%20for%20Out-of-Distribution%20Generalization%20Using%20Invariant%20Learning/FOIL" TargetMode="External"/><Relationship Id="rId10" Type="http://schemas.openxmlformats.org/officeDocument/2006/relationships/image" Target="../media/image82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slide" Target="slide10.xml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hyperlink" Target="https://github.com/romilbert/samformer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hyperlink" Target="https://github.com/romilbert/samformer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LCA/LCA_paper.pdf" TargetMode="External"/><Relationship Id="rId13" Type="http://schemas.openxmlformats.org/officeDocument/2006/relationships/slide" Target="slide3.xml"/><Relationship Id="rId3" Type="http://schemas.openxmlformats.org/officeDocument/2006/relationships/image" Target="../media/image38.png"/><Relationship Id="rId7" Type="http://schemas.openxmlformats.org/officeDocument/2006/relationships/hyperlink" Target="https://arxiv.org/pdf/2402.10198" TargetMode="External"/><Relationship Id="rId12" Type="http://schemas.microsoft.com/office/2007/relationships/hdphoto" Target="../media/hdphoto6.wdp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0.png"/><Relationship Id="rId5" Type="http://schemas.openxmlformats.org/officeDocument/2006/relationships/image" Target="../media/image40.png"/><Relationship Id="rId10" Type="http://schemas.openxmlformats.org/officeDocument/2006/relationships/hyperlink" Target="LCA/LCA-on-the-line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github.com/romilbert/samformer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slide" Target="slide10.xml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Chain%20of%20Code/Chain%20of%20Code%20Reasoning%20with%20a%20Language%20Model-Augmented%20Code%20Emulator.pdf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arxiv.org/pdf/2402.10198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slide" Target="slide10.xml"/><Relationship Id="rId5" Type="http://schemas.openxmlformats.org/officeDocument/2006/relationships/image" Target="../media/image5.png"/><Relationship Id="rId10" Type="http://schemas.openxmlformats.org/officeDocument/2006/relationships/image" Target="../media/image52.png"/><Relationship Id="rId4" Type="http://schemas.openxmlformats.org/officeDocument/2006/relationships/hyperlink" Target="https://github.com/romilbert/samformer" TargetMode="External"/><Relationship Id="rId9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slide" Target="slide3.xml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image" Target="../media/image84.png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neuro-visualizer/neuro-visualizer.pdf" TargetMode="External"/><Relationship Id="rId13" Type="http://schemas.openxmlformats.org/officeDocument/2006/relationships/slide" Target="slide3.xml"/><Relationship Id="rId3" Type="http://schemas.openxmlformats.org/officeDocument/2006/relationships/slide" Target="slide41.xml"/><Relationship Id="rId7" Type="http://schemas.openxmlformats.org/officeDocument/2006/relationships/hyperlink" Target="https://arxiv.org/pdf/2402.10198" TargetMode="External"/><Relationship Id="rId12" Type="http://schemas.microsoft.com/office/2007/relationships/hdphoto" Target="../media/hdphoto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1.png"/><Relationship Id="rId5" Type="http://schemas.openxmlformats.org/officeDocument/2006/relationships/image" Target="../media/image43.png"/><Relationship Id="rId10" Type="http://schemas.openxmlformats.org/officeDocument/2006/relationships/hyperlink" Target="neuro-visualizer/NeuroVisualizer-master/NeuroVisualizer-master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github.com/romilbert/samformer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67.xml"/><Relationship Id="rId18" Type="http://schemas.openxmlformats.org/officeDocument/2006/relationships/slide" Target="slide13.xml"/><Relationship Id="rId26" Type="http://schemas.microsoft.com/office/2007/relationships/hdphoto" Target="../media/hdphoto7.wdp"/><Relationship Id="rId3" Type="http://schemas.openxmlformats.org/officeDocument/2006/relationships/slide" Target="slide64.xml"/><Relationship Id="rId21" Type="http://schemas.openxmlformats.org/officeDocument/2006/relationships/image" Target="../media/image18.png"/><Relationship Id="rId34" Type="http://schemas.openxmlformats.org/officeDocument/2006/relationships/slide" Target="slide9.xml"/><Relationship Id="rId7" Type="http://schemas.openxmlformats.org/officeDocument/2006/relationships/slide" Target="slide69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slide" Target="slide4.xml"/><Relationship Id="rId16" Type="http://schemas.openxmlformats.org/officeDocument/2006/relationships/slide" Target="slide15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68.xml"/><Relationship Id="rId24" Type="http://schemas.microsoft.com/office/2007/relationships/hdphoto" Target="../media/hdphoto6.wdp"/><Relationship Id="rId32" Type="http://schemas.openxmlformats.org/officeDocument/2006/relationships/image" Target="../media/image24.png"/><Relationship Id="rId37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70.xml"/><Relationship Id="rId23" Type="http://schemas.openxmlformats.org/officeDocument/2006/relationships/image" Target="../media/image20.png"/><Relationship Id="rId28" Type="http://schemas.microsoft.com/office/2007/relationships/hdphoto" Target="../media/hdphoto3.wdp"/><Relationship Id="rId36" Type="http://schemas.microsoft.com/office/2007/relationships/hdphoto" Target="../media/hdphoto9.wdp"/><Relationship Id="rId10" Type="http://schemas.openxmlformats.org/officeDocument/2006/relationships/slide" Target="slide6.xml"/><Relationship Id="rId19" Type="http://schemas.openxmlformats.org/officeDocument/2006/relationships/slide" Target="slide71.xml"/><Relationship Id="rId31" Type="http://schemas.openxmlformats.org/officeDocument/2006/relationships/image" Target="../media/image23.png"/><Relationship Id="rId4" Type="http://schemas.openxmlformats.org/officeDocument/2006/relationships/slide" Target="slide63.xml"/><Relationship Id="rId9" Type="http://schemas.openxmlformats.org/officeDocument/2006/relationships/slide" Target="slide66.xml"/><Relationship Id="rId14" Type="http://schemas.openxmlformats.org/officeDocument/2006/relationships/slide" Target="slide10.xml"/><Relationship Id="rId22" Type="http://schemas.openxmlformats.org/officeDocument/2006/relationships/image" Target="../media/image19.png"/><Relationship Id="rId27" Type="http://schemas.openxmlformats.org/officeDocument/2006/relationships/image" Target="../media/image5.png"/><Relationship Id="rId30" Type="http://schemas.microsoft.com/office/2007/relationships/hdphoto" Target="../media/hdphoto8.wdp"/><Relationship Id="rId35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milbert/samformer" TargetMode="External"/><Relationship Id="rId3" Type="http://schemas.openxmlformats.org/officeDocument/2006/relationships/slide" Target="slide49.xml"/><Relationship Id="rId7" Type="http://schemas.openxmlformats.org/officeDocument/2006/relationships/hyperlink" Target="Test-Time%20Model%20Adaptation/Test-Time%20Model%20Adaptation%20.pdf" TargetMode="External"/><Relationship Id="rId12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0198" TargetMode="External"/><Relationship Id="rId11" Type="http://schemas.microsoft.com/office/2007/relationships/hdphoto" Target="../media/hdphoto8.wdp"/><Relationship Id="rId5" Type="http://schemas.openxmlformats.org/officeDocument/2006/relationships/image" Target="../media/image46.png"/><Relationship Id="rId10" Type="http://schemas.openxmlformats.org/officeDocument/2006/relationships/image" Target="../media/image22.png"/><Relationship Id="rId4" Type="http://schemas.openxmlformats.org/officeDocument/2006/relationships/image" Target="../media/image45.png"/><Relationship Id="rId9" Type="http://schemas.openxmlformats.org/officeDocument/2006/relationships/hyperlink" Target="Test-Time%20Model%20Adaptation/FOA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milbert/samformer" TargetMode="External"/><Relationship Id="rId3" Type="http://schemas.openxmlformats.org/officeDocument/2006/relationships/slide" Target="slide52.xml"/><Relationship Id="rId7" Type="http://schemas.openxmlformats.org/officeDocument/2006/relationships/hyperlink" Target="Time-Series%20Forecasting%20for%20Out-of-Distribution%20Generalization%20Using%20Invariant%20Learning/Time-Series%20Forecasting.pdf" TargetMode="External"/><Relationship Id="rId12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2.10198" TargetMode="External"/><Relationship Id="rId11" Type="http://schemas.microsoft.com/office/2007/relationships/hdphoto" Target="../media/hdphoto9.wdp"/><Relationship Id="rId5" Type="http://schemas.openxmlformats.org/officeDocument/2006/relationships/image" Target="../media/image50.png"/><Relationship Id="rId10" Type="http://schemas.openxmlformats.org/officeDocument/2006/relationships/image" Target="../media/image26.png"/><Relationship Id="rId4" Type="http://schemas.openxmlformats.org/officeDocument/2006/relationships/image" Target="../media/image47.png"/><Relationship Id="rId9" Type="http://schemas.openxmlformats.org/officeDocument/2006/relationships/hyperlink" Target="Time-Series%20Forecasting%20for%20Out-of-Distribution%20Generalization%20Using%20Invariant%20Learning/FOI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CML 2023｜Sony Research">
            <a:extLst>
              <a:ext uri="{FF2B5EF4-FFF2-40B4-BE49-F238E27FC236}">
                <a16:creationId xmlns:a16="http://schemas.microsoft.com/office/drawing/2014/main" id="{0BE73CD2-3244-4572-A529-DDF299A7E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53"/>
          <a:stretch/>
        </p:blipFill>
        <p:spPr bwMode="auto">
          <a:xfrm>
            <a:off x="9058460" y="1989928"/>
            <a:ext cx="2590800" cy="236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AE3B6C-C587-4AC9-B58A-4E861B670EFE}"/>
              </a:ext>
            </a:extLst>
          </p:cNvPr>
          <p:cNvGrpSpPr/>
          <p:nvPr/>
        </p:nvGrpSpPr>
        <p:grpSpPr>
          <a:xfrm>
            <a:off x="542740" y="2457932"/>
            <a:ext cx="7276351" cy="1426697"/>
            <a:chOff x="124199" y="2321262"/>
            <a:chExt cx="7276351" cy="14266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6BD57F-F3D8-43F2-811B-46D2CD54FD1B}"/>
                </a:ext>
              </a:extLst>
            </p:cNvPr>
            <p:cNvSpPr/>
            <p:nvPr/>
          </p:nvSpPr>
          <p:spPr>
            <a:xfrm>
              <a:off x="124199" y="2321262"/>
              <a:ext cx="727635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What can we learn?</a:t>
              </a:r>
              <a:endParaRPr lang="he-IL" sz="6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AF06E1E-9DCD-4286-B187-EF293345D8B5}"/>
                    </a:ext>
                  </a:extLst>
                </p:cNvPr>
                <p:cNvSpPr/>
                <p:nvPr/>
              </p:nvSpPr>
              <p:spPr>
                <a:xfrm>
                  <a:off x="1363737" y="3409405"/>
                  <a:ext cx="479727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latin typeface="Cambria Math" panose="02040503050406030204" pitchFamily="18" charset="0"/>
                        </a:rPr>
                        <m:t>I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nternational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C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onference on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latin typeface="Cambria Math" panose="02040503050406030204" pitchFamily="18" charset="0"/>
                        </a:rPr>
                        <m:t>M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achine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latin typeface="Cambria Math" panose="02040503050406030204" pitchFamily="18" charset="0"/>
                        </a:rPr>
                        <m:t>L</m:t>
                      </m:r>
                    </m:oMath>
                  </a14:m>
                  <a:r>
                    <a:rPr lang="en-US" sz="1600" dirty="0">
                      <a:latin typeface="Lucida Sans Unicode" panose="020B0602030504020204" pitchFamily="34" charset="0"/>
                      <a:cs typeface="Lucida Sans Unicode" panose="020B0602030504020204" pitchFamily="34" charset="0"/>
                    </a:rPr>
                    <a:t>earning</a:t>
                  </a:r>
                  <a:endParaRPr lang="he-IL" sz="1600" dirty="0">
                    <a:latin typeface="Lucida Sans Unicode" panose="020B0602030504020204" pitchFamily="34" charset="0"/>
                    <a:cs typeface="Lucida Sans Unicode" panose="020B0602030504020204" pitchFamily="34" charset="0"/>
                  </a:endParaRPr>
                </a:p>
              </p:txBody>
            </p:sp>
          </mc:Choice>
          <mc:Fallback xmlns:p14="http://schemas.microsoft.com/office/powerpoint/2010/main" xmlns:a16="http://schemas.microsoft.com/office/drawing/2014/main"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AF06E1E-9DCD-4286-B187-EF293345D8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3737" y="3409405"/>
                  <a:ext cx="4797275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3636" b="-2545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4104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id="{A7273F30-F504-429C-87D4-403E8B718736}"/>
              </a:ext>
            </a:extLst>
          </p:cNvPr>
          <p:cNvSpPr/>
          <p:nvPr/>
        </p:nvSpPr>
        <p:spPr>
          <a:xfrm>
            <a:off x="190692" y="2288999"/>
            <a:ext cx="4130291" cy="21692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094301E-369E-415A-B4CD-2E20B3E9C1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12" t="53542" r="7503" b="9363"/>
          <a:stretch/>
        </p:blipFill>
        <p:spPr>
          <a:xfrm>
            <a:off x="838200" y="2874167"/>
            <a:ext cx="2444655" cy="1179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4178A7A1-0CBC-495C-95AE-7C69C6D1F321}"/>
              </a:ext>
            </a:extLst>
          </p:cNvPr>
          <p:cNvSpPr/>
          <p:nvPr/>
        </p:nvSpPr>
        <p:spPr>
          <a:xfrm>
            <a:off x="257274" y="3957997"/>
            <a:ext cx="4219476" cy="21692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5170835-1EF8-4274-BBEA-97168BFEF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263" t="27516" r="36188" b="17630"/>
          <a:stretch/>
        </p:blipFill>
        <p:spPr>
          <a:xfrm>
            <a:off x="575450" y="4348267"/>
            <a:ext cx="3505102" cy="1626660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700B81-CBCF-4374-93D2-CCE7297820AC}"/>
              </a:ext>
            </a:extLst>
          </p:cNvPr>
          <p:cNvGrpSpPr/>
          <p:nvPr/>
        </p:nvGrpSpPr>
        <p:grpSpPr>
          <a:xfrm>
            <a:off x="190692" y="2281055"/>
            <a:ext cx="4130291" cy="2406208"/>
            <a:chOff x="-805294" y="1454397"/>
            <a:chExt cx="6939327" cy="404268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BA2F3AE-2DE8-4AED-8466-A1B3CA2FC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751" t="57591" r="41263" b="36559"/>
            <a:stretch/>
          </p:blipFill>
          <p:spPr>
            <a:xfrm>
              <a:off x="2170117" y="4542019"/>
              <a:ext cx="1362075" cy="2476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629F1D8-1B98-4A31-8DDB-C762C897C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9557" t="57509" r="7875" b="34391"/>
            <a:stretch/>
          </p:blipFill>
          <p:spPr>
            <a:xfrm>
              <a:off x="442618" y="5154181"/>
              <a:ext cx="951804" cy="3429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0177C1-53A1-40F0-9515-41392C9FB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74" t="55934" r="78771" b="34841"/>
            <a:stretch/>
          </p:blipFill>
          <p:spPr>
            <a:xfrm>
              <a:off x="362603" y="1942864"/>
              <a:ext cx="1230990" cy="390526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EC8526-92D6-402D-B77A-E74BC5E6A37E}"/>
                </a:ext>
              </a:extLst>
            </p:cNvPr>
            <p:cNvSpPr/>
            <p:nvPr/>
          </p:nvSpPr>
          <p:spPr>
            <a:xfrm>
              <a:off x="-805294" y="1454397"/>
              <a:ext cx="6939327" cy="364458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22CD81FB-3D9F-40BB-9BF9-67CD5030E679}"/>
              </a:ext>
            </a:extLst>
          </p:cNvPr>
          <p:cNvSpPr/>
          <p:nvPr/>
        </p:nvSpPr>
        <p:spPr>
          <a:xfrm>
            <a:off x="3699556" y="4881542"/>
            <a:ext cx="428622" cy="714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698CC7E-585C-46E2-B43D-CA01D7AA0C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00" t="7745" r="53238" b="19464"/>
          <a:stretch/>
        </p:blipFill>
        <p:spPr>
          <a:xfrm>
            <a:off x="4689574" y="2524125"/>
            <a:ext cx="3242059" cy="3066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FEF8637-0A87-4417-816E-74FA4495892B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46" name="Rectangle 45">
            <a:hlinkClick r:id="rId8"/>
            <a:extLst>
              <a:ext uri="{FF2B5EF4-FFF2-40B4-BE49-F238E27FC236}">
                <a16:creationId xmlns:a16="http://schemas.microsoft.com/office/drawing/2014/main" id="{5A83B405-DD7F-41D0-BBB6-13E88378EC25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9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47" name="Rectangle 46">
            <a:hlinkClick r:id="rId10"/>
            <a:extLst>
              <a:ext uri="{FF2B5EF4-FFF2-40B4-BE49-F238E27FC236}">
                <a16:creationId xmlns:a16="http://schemas.microsoft.com/office/drawing/2014/main" id="{604F2CEE-A942-4865-AE23-18F76A19A8A6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8" name="Picture 10" descr="File:Google DeepMind logo.png - Wikimedia Commons">
            <a:extLst>
              <a:ext uri="{FF2B5EF4-FFF2-40B4-BE49-F238E27FC236}">
                <a16:creationId xmlns:a16="http://schemas.microsoft.com/office/drawing/2014/main" id="{A81881B5-724C-4F7B-BC6E-171163BA8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345B573A-8C48-449A-85AF-18E463F2F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421943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6E3AE5-C2B8-4A13-BB0B-492088E38EA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848" t="19121" r="42544" b="2608"/>
          <a:stretch/>
        </p:blipFill>
        <p:spPr>
          <a:xfrm>
            <a:off x="8049206" y="2522750"/>
            <a:ext cx="4041743" cy="26743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02875-A391-416F-BE2B-A15F045C299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4721" b="82081" l="78149" r="90146">
                        <a14:foregroundMark x1="90060" y1="60886" x2="90060" y2="62042"/>
                        <a14:backgroundMark x1="83976" y1="83044" x2="84833" y2="82466"/>
                        <a14:backgroundMark x1="83376" y1="82466" x2="84490" y2="83237"/>
                        <a14:backgroundMark x1="90146" y1="63391" x2="90146" y2="62042"/>
                      </a14:backgroundRemoval>
                    </a14:imgEffect>
                  </a14:imgLayer>
                </a14:imgProps>
              </a:ext>
            </a:extLst>
          </a:blip>
          <a:srcRect l="76732" t="51734" r="8361" b="21764"/>
          <a:stretch/>
        </p:blipFill>
        <p:spPr>
          <a:xfrm>
            <a:off x="11190024" y="3879960"/>
            <a:ext cx="519925" cy="411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12ED0-9173-46FF-AD5D-350516A8AA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140" b="90698" l="7519" r="93985">
                        <a14:foregroundMark x1="17293" y1="91860" x2="15789" y2="91860"/>
                        <a14:foregroundMark x1="7895" y1="63953" x2="7519" y2="59302"/>
                        <a14:foregroundMark x1="12406" y1="40698" x2="14662" y2="38372"/>
                        <a14:foregroundMark x1="8647" y1="43023" x2="8647" y2="39535"/>
                        <a14:foregroundMark x1="12406" y1="39535" x2="21805" y2="41860"/>
                        <a14:foregroundMark x1="37594" y1="72093" x2="37218" y2="65116"/>
                        <a14:foregroundMark x1="51084" y1="70930" x2="52632" y2="70930"/>
                        <a14:foregroundMark x1="60902" y1="58140" x2="60526" y2="53488"/>
                        <a14:foregroundMark x1="66541" y1="62791" x2="66541" y2="47674"/>
                        <a14:foregroundMark x1="78571" y1="69767" x2="77444" y2="62791"/>
                        <a14:foregroundMark x1="87970" y1="44186" x2="87336" y2="44186"/>
                        <a14:foregroundMark x1="93985" y1="54651" x2="93985" y2="65116"/>
                        <a14:backgroundMark x1="85714" y1="41860" x2="85338" y2="44186"/>
                        <a14:backgroundMark x1="78571" y1="67442" x2="77820" y2="62791"/>
                        <a14:backgroundMark x1="47744" y1="72093" x2="49624" y2="75581"/>
                        <a14:backgroundMark x1="35714" y1="68605" x2="35338" y2="62791"/>
                        <a14:backgroundMark x1="89367" y1="54651" x2="88722" y2="47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8652" y="3593792"/>
            <a:ext cx="822667" cy="2659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C57420-5EC8-4395-8410-9B51C3A55BCB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24" name="Arrow: Down 23">
            <a:hlinkClick r:id="rId18" action="ppaction://hlinksldjump"/>
            <a:extLst>
              <a:ext uri="{FF2B5EF4-FFF2-40B4-BE49-F238E27FC236}">
                <a16:creationId xmlns:a16="http://schemas.microsoft.com/office/drawing/2014/main" id="{2A4091B9-851D-460C-BBF6-62751A443DEE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32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2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Collection of Interesting Posters</a:t>
            </a:r>
          </a:p>
        </p:txBody>
      </p:sp>
    </p:spTree>
    <p:extLst>
      <p:ext uri="{BB962C8B-B14F-4D97-AF65-F5344CB8AC3E}">
        <p14:creationId xmlns:p14="http://schemas.microsoft.com/office/powerpoint/2010/main" val="40010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2D16D-EEF7-4917-9406-2BA773C25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FCAE97-0996-430C-8FCC-92C52F2BAC7F}"/>
              </a:ext>
            </a:extLst>
          </p:cNvPr>
          <p:cNvSpPr/>
          <p:nvPr/>
        </p:nvSpPr>
        <p:spPr>
          <a:xfrm>
            <a:off x="83649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67543D02-8532-4FD2-9499-51BBC9489938}"/>
              </a:ext>
            </a:extLst>
          </p:cNvPr>
          <p:cNvSpPr/>
          <p:nvPr/>
        </p:nvSpPr>
        <p:spPr>
          <a:xfrm flipV="1">
            <a:off x="92484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372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2154-183E-4B82-A133-714EF8D2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3" y="0"/>
            <a:ext cx="1172289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E11CC-F50F-4FF2-8E6C-5DA78F8EAD58}"/>
              </a:ext>
            </a:extLst>
          </p:cNvPr>
          <p:cNvSpPr/>
          <p:nvPr/>
        </p:nvSpPr>
        <p:spPr>
          <a:xfrm>
            <a:off x="1930244" y="1167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5" name="Arrow: Down 4">
            <a:hlinkClick r:id="rId3" action="ppaction://hlinksldjump"/>
            <a:extLst>
              <a:ext uri="{FF2B5EF4-FFF2-40B4-BE49-F238E27FC236}">
                <a16:creationId xmlns:a16="http://schemas.microsoft.com/office/drawing/2014/main" id="{2FC4711C-FFA7-4282-9A1B-3EAA552E75E6}"/>
              </a:ext>
            </a:extLst>
          </p:cNvPr>
          <p:cNvSpPr/>
          <p:nvPr/>
        </p:nvSpPr>
        <p:spPr>
          <a:xfrm flipV="1">
            <a:off x="2813819" y="131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51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E6BF2-31DC-4DB3-AEA4-69A0D4CB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66" y="0"/>
            <a:ext cx="91886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C592B-326A-4075-845C-16676784AC9E}"/>
              </a:ext>
            </a:extLst>
          </p:cNvPr>
          <p:cNvSpPr/>
          <p:nvPr/>
        </p:nvSpPr>
        <p:spPr>
          <a:xfrm>
            <a:off x="10803311" y="6399053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5" name="Arrow: Down 4">
            <a:hlinkClick r:id="rId3" action="ppaction://hlinksldjump"/>
            <a:extLst>
              <a:ext uri="{FF2B5EF4-FFF2-40B4-BE49-F238E27FC236}">
                <a16:creationId xmlns:a16="http://schemas.microsoft.com/office/drawing/2014/main" id="{C6FF2098-225A-4DEC-8C46-1B040F90D34D}"/>
              </a:ext>
            </a:extLst>
          </p:cNvPr>
          <p:cNvSpPr/>
          <p:nvPr/>
        </p:nvSpPr>
        <p:spPr>
          <a:xfrm flipV="1">
            <a:off x="11686886" y="6414256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756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5A1FF-642F-46BE-A0CC-CBBC509FA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7" y="0"/>
            <a:ext cx="1145570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E47C5-B8E1-41DA-A7A2-42834A8381F0}"/>
              </a:ext>
            </a:extLst>
          </p:cNvPr>
          <p:cNvSpPr/>
          <p:nvPr/>
        </p:nvSpPr>
        <p:spPr>
          <a:xfrm>
            <a:off x="10940277" y="652253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5" name="Arrow: Down 4">
            <a:hlinkClick r:id="rId3" action="ppaction://hlinksldjump"/>
            <a:extLst>
              <a:ext uri="{FF2B5EF4-FFF2-40B4-BE49-F238E27FC236}">
                <a16:creationId xmlns:a16="http://schemas.microsoft.com/office/drawing/2014/main" id="{ABB5C713-9E77-404B-A9FB-21C6F564450B}"/>
              </a:ext>
            </a:extLst>
          </p:cNvPr>
          <p:cNvSpPr/>
          <p:nvPr/>
        </p:nvSpPr>
        <p:spPr>
          <a:xfrm flipV="1">
            <a:off x="11823852" y="6503871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458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Bonus: Interesting Lectures</a:t>
            </a:r>
          </a:p>
        </p:txBody>
      </p:sp>
    </p:spTree>
    <p:extLst>
      <p:ext uri="{BB962C8B-B14F-4D97-AF65-F5344CB8AC3E}">
        <p14:creationId xmlns:p14="http://schemas.microsoft.com/office/powerpoint/2010/main" val="123259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FC479-733A-4FC1-800B-97DA686F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2701" cy="66589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4CFAB7-A4CC-493C-B739-2211207C53DA}"/>
              </a:ext>
            </a:extLst>
          </p:cNvPr>
          <p:cNvGrpSpPr/>
          <p:nvPr/>
        </p:nvGrpSpPr>
        <p:grpSpPr>
          <a:xfrm>
            <a:off x="90399" y="199096"/>
            <a:ext cx="2462997" cy="938865"/>
            <a:chOff x="179299" y="933256"/>
            <a:chExt cx="2462997" cy="9388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19DE21-47DA-443A-A0F7-2F9A057E3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9" y="933256"/>
              <a:ext cx="2462997" cy="938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CA8522-B99E-48C9-9310-28A6380D4696}"/>
                </a:ext>
              </a:extLst>
            </p:cNvPr>
            <p:cNvSpPr/>
            <p:nvPr/>
          </p:nvSpPr>
          <p:spPr>
            <a:xfrm>
              <a:off x="179299" y="933256"/>
              <a:ext cx="2449601" cy="9312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Strategic ML</a:t>
              </a: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22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5FC67-62F2-4324-AA11-C2A8DA5F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12163657" cy="6578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39239C-3837-44C0-8573-959A3CDFA0CB}"/>
              </a:ext>
            </a:extLst>
          </p:cNvPr>
          <p:cNvGrpSpPr/>
          <p:nvPr/>
        </p:nvGrpSpPr>
        <p:grpSpPr>
          <a:xfrm>
            <a:off x="90399" y="199096"/>
            <a:ext cx="2462997" cy="938865"/>
            <a:chOff x="179299" y="933256"/>
            <a:chExt cx="2462997" cy="9388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FC2D0B-2FF7-4ED6-B735-967BC5390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9" y="933256"/>
              <a:ext cx="2462997" cy="938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F4BDB0-45F6-47C4-8CB2-8024185E3CE7}"/>
                </a:ext>
              </a:extLst>
            </p:cNvPr>
            <p:cNvSpPr/>
            <p:nvPr/>
          </p:nvSpPr>
          <p:spPr>
            <a:xfrm>
              <a:off x="179299" y="933256"/>
              <a:ext cx="2449601" cy="9312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Strategic ML</a:t>
              </a: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005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60C9CB-919C-47BC-A52F-A5C347C0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371048"/>
            <a:ext cx="10888595" cy="61159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57D07E-5E23-4057-9CF9-AB82A1230074}"/>
              </a:ext>
            </a:extLst>
          </p:cNvPr>
          <p:cNvGrpSpPr/>
          <p:nvPr/>
        </p:nvGrpSpPr>
        <p:grpSpPr>
          <a:xfrm>
            <a:off x="103099" y="0"/>
            <a:ext cx="2462997" cy="938865"/>
            <a:chOff x="179299" y="933256"/>
            <a:chExt cx="2462997" cy="9388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3427F-353C-484A-BB17-D7A3B5D08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9" y="933256"/>
              <a:ext cx="2462997" cy="938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C3EE2-6EBD-46AB-88F8-E9339F20C12E}"/>
                </a:ext>
              </a:extLst>
            </p:cNvPr>
            <p:cNvSpPr/>
            <p:nvPr/>
          </p:nvSpPr>
          <p:spPr>
            <a:xfrm>
              <a:off x="179299" y="933256"/>
              <a:ext cx="2449601" cy="9312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YAY robot!</a:t>
              </a:r>
              <a:endParaRPr lang="he-I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506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CML 2023｜Sony Research">
            <a:extLst>
              <a:ext uri="{FF2B5EF4-FFF2-40B4-BE49-F238E27FC236}">
                <a16:creationId xmlns:a16="http://schemas.microsoft.com/office/drawing/2014/main" id="{D6E8726A-C21F-433A-B4D9-C64EE68CE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083"/>
          <a:stretch/>
        </p:blipFill>
        <p:spPr bwMode="auto">
          <a:xfrm>
            <a:off x="57150" y="152400"/>
            <a:ext cx="2099733" cy="6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9F26BCA-EF63-4249-9929-DD04559699F0}"/>
              </a:ext>
            </a:extLst>
          </p:cNvPr>
          <p:cNvGrpSpPr/>
          <p:nvPr/>
        </p:nvGrpSpPr>
        <p:grpSpPr>
          <a:xfrm>
            <a:off x="2630702" y="1093895"/>
            <a:ext cx="2355804" cy="5344690"/>
            <a:chOff x="2630702" y="1093895"/>
            <a:chExt cx="2355804" cy="534469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7FCEB2-04CD-4A6F-BD21-324865A75891}"/>
                </a:ext>
              </a:extLst>
            </p:cNvPr>
            <p:cNvGrpSpPr/>
            <p:nvPr/>
          </p:nvGrpSpPr>
          <p:grpSpPr>
            <a:xfrm>
              <a:off x="2630702" y="2846433"/>
              <a:ext cx="2262687" cy="2834042"/>
              <a:chOff x="2470370" y="2549473"/>
              <a:chExt cx="2315011" cy="2899581"/>
            </a:xfrm>
          </p:grpSpPr>
          <p:pic>
            <p:nvPicPr>
              <p:cNvPr id="26" name="Picture 4" descr="Announcing our Q4 Research Awards">
                <a:extLst>
                  <a:ext uri="{FF2B5EF4-FFF2-40B4-BE49-F238E27FC236}">
                    <a16:creationId xmlns:a16="http://schemas.microsoft.com/office/drawing/2014/main" id="{F1CBDA89-3D8C-418B-B63D-9ECA8B5C0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1606" b="58516" l="18176" r="81622">
                            <a14:foregroundMark x1="20541" y1="54501" x2="20541" y2="54501"/>
                            <a14:foregroundMark x1="22297" y1="53406" x2="22297" y2="53406"/>
                            <a14:foregroundMark x1="18243" y1="46107" x2="18243" y2="46107"/>
                            <a14:foregroundMark x1="25541" y1="49270" x2="25541" y2="49270"/>
                            <a14:foregroundMark x1="26689" y1="54015" x2="26689" y2="54015"/>
                            <a14:foregroundMark x1="32568" y1="53406" x2="32568" y2="53406"/>
                            <a14:foregroundMark x1="40135" y1="53406" x2="40135" y2="53406"/>
                            <a14:foregroundMark x1="44392" y1="53650" x2="44392" y2="53650"/>
                            <a14:foregroundMark x1="43311" y1="53893" x2="43311" y2="53893"/>
                            <a14:foregroundMark x1="42635" y1="52555" x2="42635" y2="52555"/>
                            <a14:foregroundMark x1="50270" y1="50243" x2="50270" y2="50243"/>
                            <a14:foregroundMark x1="49257" y1="49392" x2="50000" y2="49635"/>
                            <a14:foregroundMark x1="42432" y1="51582" x2="42162" y2="51582"/>
                            <a14:foregroundMark x1="53514" y1="50973" x2="53243" y2="50973"/>
                            <a14:foregroundMark x1="40405" y1="49148" x2="40405" y2="49878"/>
                            <a14:foregroundMark x1="59730" y1="51217" x2="60338" y2="51217"/>
                            <a14:foregroundMark x1="61959" y1="50487" x2="61824" y2="51582"/>
                            <a14:foregroundMark x1="69324" y1="50730" x2="69527" y2="52068"/>
                            <a14:foregroundMark x1="70946" y1="48905" x2="70946" y2="50243"/>
                            <a14:foregroundMark x1="73784" y1="49635" x2="74527" y2="51582"/>
                            <a14:foregroundMark x1="78784" y1="49392" x2="78514" y2="49392"/>
                            <a14:foregroundMark x1="81284" y1="49635" x2="81622" y2="50730"/>
                            <a14:foregroundMark x1="78378" y1="50730" x2="78649" y2="53163"/>
                            <a14:foregroundMark x1="78378" y1="45620" x2="78378" y2="47567"/>
                            <a14:foregroundMark x1="81622" y1="53406" x2="81622" y2="53406"/>
                            <a14:foregroundMark x1="67297" y1="54136" x2="67905" y2="54501"/>
                            <a14:foregroundMark x1="62838" y1="54136" x2="64054" y2="54745"/>
                            <a14:foregroundMark x1="61824" y1="50730" x2="62095" y2="49148"/>
                            <a14:foregroundMark x1="58446" y1="49878" x2="57973" y2="49392"/>
                            <a14:foregroundMark x1="53378" y1="50487" x2="53716" y2="49148"/>
                            <a14:foregroundMark x1="74054" y1="53163" x2="74932" y2="54136"/>
                            <a14:foregroundMark x1="36554" y1="53893" x2="38041" y2="52798"/>
                            <a14:foregroundMark x1="33176" y1="53650" x2="31959" y2="53406"/>
                            <a14:foregroundMark x1="48378" y1="48905" x2="48378" y2="475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8" t="39733" r="16476" b="39397"/>
              <a:stretch/>
            </p:blipFill>
            <p:spPr bwMode="auto">
              <a:xfrm>
                <a:off x="2536384" y="2549473"/>
                <a:ext cx="2182983" cy="382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Innovation and Inclusivity: How Meta's Unique Approach to AI is Shaping the  Future | by Shahar Nechmad | Medium">
                <a:extLst>
                  <a:ext uri="{FF2B5EF4-FFF2-40B4-BE49-F238E27FC236}">
                    <a16:creationId xmlns:a16="http://schemas.microsoft.com/office/drawing/2014/main" id="{7B92D2FF-0492-4603-AB9B-AB0730F2AC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278" b="57917" l="30469" r="68516">
                            <a14:foregroundMark x1="30469" y1="46528" x2="30469" y2="47778"/>
                            <a14:foregroundMark x1="44141" y1="50278" x2="44609" y2="50972"/>
                            <a14:foregroundMark x1="48828" y1="50556" x2="49219" y2="51389"/>
                            <a14:foregroundMark x1="53906" y1="46944" x2="54141" y2="48472"/>
                            <a14:foregroundMark x1="59141" y1="48472" x2="59531" y2="49444"/>
                            <a14:foregroundMark x1="64609" y1="45278" x2="65625" y2="46944"/>
                            <a14:foregroundMark x1="65078" y1="47639" x2="66016" y2="49583"/>
                            <a14:foregroundMark x1="68516" y1="47083" x2="68516" y2="48472"/>
                            <a14:foregroundMark x1="68438" y1="49444" x2="68516" y2="51806"/>
                            <a14:backgroundMark x1="31719" y1="48056" x2="32266" y2="49167"/>
                            <a14:backgroundMark x1="36797" y1="49444" x2="37422" y2="49583"/>
                            <a14:backgroundMark x1="65781" y1="47083" x2="65625" y2="46528"/>
                            <a14:backgroundMark x1="64453" y1="47083" x2="64453" y2="47083"/>
                            <a14:backgroundMark x1="64375" y1="47361" x2="64375" y2="47639"/>
                            <a14:backgroundMark x1="34688" y1="52361" x2="34375" y2="523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40" t="38195" r="29451" b="39839"/>
              <a:stretch/>
            </p:blipFill>
            <p:spPr bwMode="auto">
              <a:xfrm>
                <a:off x="2842991" y="3662900"/>
                <a:ext cx="1569768" cy="47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File:Google DeepMind logo.png - Wikimedia Commons">
                <a:extLst>
                  <a:ext uri="{FF2B5EF4-FFF2-40B4-BE49-F238E27FC236}">
                    <a16:creationId xmlns:a16="http://schemas.microsoft.com/office/drawing/2014/main" id="{031318F1-FE5D-47FA-8995-761A6BD55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795" b="89522" l="3691" r="96604">
                            <a14:foregroundMark x1="10089" y1="50797" x2="10876" y2="57403"/>
                            <a14:foregroundMark x1="5364" y1="66970" x2="3740" y2="58314"/>
                            <a14:foregroundMark x1="14173" y1="64009" x2="15404" y2="64009"/>
                            <a14:foregroundMark x1="22195" y1="66059" x2="24016" y2="66059"/>
                            <a14:foregroundMark x1="28543" y1="66059" x2="31841" y2="66059"/>
                            <a14:foregroundMark x1="33661" y1="58314" x2="34055" y2="61276"/>
                            <a14:foregroundMark x1="36762" y1="50797" x2="36762" y2="61276"/>
                            <a14:foregroundMark x1="51083" y1="36446" x2="51722" y2="45103"/>
                            <a14:foregroundMark x1="53740" y1="51708" x2="53740" y2="58314"/>
                            <a14:foregroundMark x1="59892" y1="50797" x2="59892" y2="56492"/>
                            <a14:foregroundMark x1="66683" y1="48064" x2="66486" y2="55581"/>
                            <a14:foregroundMark x1="73671" y1="35535" x2="74902" y2="38497"/>
                            <a14:foregroundMark x1="82874" y1="32802" x2="82874" y2="32802"/>
                            <a14:foregroundMark x1="82874" y1="44191" x2="82874" y2="52620"/>
                            <a14:foregroundMark x1="85974" y1="45103" x2="85974" y2="51708"/>
                            <a14:foregroundMark x1="96211" y1="43280" x2="96604" y2="48975"/>
                            <a14:foregroundMark x1="34301" y1="33713" x2="34301" y2="39408"/>
                            <a14:backgroundMark x1="38189" y1="49886" x2="38189" y2="4988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0"/>
              <a:stretch/>
            </p:blipFill>
            <p:spPr bwMode="auto">
              <a:xfrm>
                <a:off x="2470370" y="3040704"/>
                <a:ext cx="2315011" cy="513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קובץ:Microsoft logo (2012).svg – ויקיפדיה">
                <a:extLst>
                  <a:ext uri="{FF2B5EF4-FFF2-40B4-BE49-F238E27FC236}">
                    <a16:creationId xmlns:a16="http://schemas.microsoft.com/office/drawing/2014/main" id="{C46B2D39-7E8B-4673-93BB-E2C637AD14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634" y="4248303"/>
                <a:ext cx="1146483" cy="244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 descr="Amazon | CVPR 2021">
                <a:extLst>
                  <a:ext uri="{FF2B5EF4-FFF2-40B4-BE49-F238E27FC236}">
                    <a16:creationId xmlns:a16="http://schemas.microsoft.com/office/drawing/2014/main" id="{5B22AA28-E15B-4195-AE52-62143EC58C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566" y="4640733"/>
                <a:ext cx="2144618" cy="357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04" name="Picture 32" descr="Logos &amp; Brand Guidelines | NVIDIA">
                <a:extLst>
                  <a:ext uri="{FF2B5EF4-FFF2-40B4-BE49-F238E27FC236}">
                    <a16:creationId xmlns:a16="http://schemas.microsoft.com/office/drawing/2014/main" id="{9AC9B747-91B6-4AB9-832A-2BB23D51DE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8646" b="62906" l="9762" r="90794">
                            <a14:foregroundMark x1="28968" y1="45557" x2="29841" y2="45980"/>
                            <a14:foregroundMark x1="26667" y1="42454" x2="28968" y2="44993"/>
                            <a14:foregroundMark x1="30714" y1="60790" x2="27222" y2="60790"/>
                            <a14:foregroundMark x1="23810" y1="62906" x2="21825" y2="62906"/>
                            <a14:foregroundMark x1="25000" y1="54161" x2="22063" y2="56276"/>
                            <a14:foregroundMark x1="21825" y1="57264" x2="20079" y2="57828"/>
                            <a14:foregroundMark x1="19206" y1="50635" x2="20635" y2="52186"/>
                            <a14:foregroundMark x1="16667" y1="47109" x2="14921" y2="50635"/>
                            <a14:foregroundMark x1="15794" y1="44006" x2="13730" y2="54725"/>
                            <a14:foregroundMark x1="10635" y1="48519" x2="9762" y2="48519"/>
                            <a14:foregroundMark x1="41587" y1="45557" x2="43889" y2="45980"/>
                            <a14:foregroundMark x1="40705" y1="46460" x2="41032" y2="44993"/>
                            <a14:foregroundMark x1="37857" y1="59238" x2="39140" y2="53484"/>
                            <a14:foregroundMark x1="43889" y1="46544" x2="45635" y2="50071"/>
                            <a14:foregroundMark x1="49921" y1="48096" x2="51905" y2="53173"/>
                            <a14:foregroundMark x1="55079" y1="46544" x2="52540" y2="57264"/>
                            <a14:foregroundMark x1="59683" y1="46544" x2="59683" y2="54725"/>
                            <a14:foregroundMark x1="64524" y1="45557" x2="66046" y2="53051"/>
                            <a14:foregroundMark x1="75159" y1="44993" x2="75476" y2="56276"/>
                            <a14:foregroundMark x1="79762" y1="58815" x2="82381" y2="54161"/>
                            <a14:foregroundMark x1="37857" y1="50071" x2="37857" y2="53738"/>
                            <a14:foregroundMark x1="65159" y1="57264" x2="66825" y2="57828"/>
                            <a14:backgroundMark x1="40159" y1="49083" x2="39603" y2="49083"/>
                            <a14:backgroundMark x1="39603" y1="48519" x2="39921" y2="51199"/>
                            <a14:backgroundMark x1="39603" y1="49083" x2="39603" y2="47109"/>
                            <a14:backgroundMark x1="40476" y1="54725" x2="40159" y2="48096"/>
                            <a14:backgroundMark x1="40714" y1="52186" x2="40476" y2="47532"/>
                            <a14:backgroundMark x1="40159" y1="48519" x2="41032" y2="48096"/>
                            <a14:backgroundMark x1="39921" y1="57828" x2="39286" y2="50635"/>
                            <a14:backgroundMark x1="40714" y1="47532" x2="39603" y2="53738"/>
                            <a14:backgroundMark x1="42143" y1="48519" x2="39286" y2="51199"/>
                            <a14:backgroundMark x1="40476" y1="49647" x2="40476" y2="48096"/>
                            <a14:backgroundMark x1="41587" y1="51199" x2="40159" y2="48096"/>
                            <a14:backgroundMark x1="40714" y1="53173" x2="40714" y2="47109"/>
                            <a14:backgroundMark x1="66270" y1="53173" x2="65889" y2="55299"/>
                            <a14:backgroundMark x1="66587" y1="53738" x2="65714" y2="53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71" t="36164" b="34203"/>
              <a:stretch/>
            </p:blipFill>
            <p:spPr bwMode="auto">
              <a:xfrm>
                <a:off x="2860145" y="5165928"/>
                <a:ext cx="1535460" cy="283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8CC4BD4-3622-4E85-98F2-6D925B28FA68}"/>
                    </a:ext>
                  </a:extLst>
                </p:cNvPr>
                <p:cNvSpPr/>
                <p:nvPr/>
              </p:nvSpPr>
              <p:spPr>
                <a:xfrm>
                  <a:off x="3564023" y="5982801"/>
                  <a:ext cx="396043" cy="4557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:p159="http://schemas.microsoft.com/office/powerpoint/2015/09/main" xmlns:p14="http://schemas.microsoft.com/office/powerpoint/2010/main" xmlns:a16="http://schemas.microsoft.com/office/drawing/2014/main"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8CC4BD4-3622-4E85-98F2-6D925B28F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023" y="5982801"/>
                  <a:ext cx="396043" cy="45578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2D55EFA-5BBD-4260-B262-2AFACE71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33246" y="1093895"/>
              <a:ext cx="2353260" cy="1408298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8D6C89-9A08-46F5-B2DC-E49B018904EA}"/>
              </a:ext>
            </a:extLst>
          </p:cNvPr>
          <p:cNvGrpSpPr/>
          <p:nvPr/>
        </p:nvGrpSpPr>
        <p:grpSpPr>
          <a:xfrm>
            <a:off x="7737733" y="1172939"/>
            <a:ext cx="2505673" cy="5294194"/>
            <a:chOff x="7737733" y="1172939"/>
            <a:chExt cx="2505673" cy="5294194"/>
          </a:xfrm>
        </p:grpSpPr>
        <p:pic>
          <p:nvPicPr>
            <p:cNvPr id="25" name="Picture 2" descr="Stanford University logo and symbol, meaning, history, PNG, brand">
              <a:extLst>
                <a:ext uri="{FF2B5EF4-FFF2-40B4-BE49-F238E27FC236}">
                  <a16:creationId xmlns:a16="http://schemas.microsoft.com/office/drawing/2014/main" id="{FBA0C995-F393-4344-B740-AFEB8BD3B7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72" t="10036" r="29187" b="9260"/>
            <a:stretch/>
          </p:blipFill>
          <p:spPr bwMode="auto">
            <a:xfrm>
              <a:off x="7979303" y="3087193"/>
              <a:ext cx="871408" cy="961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E85DB3C-F8ED-4B76-9D60-FE22858E2404}"/>
                </a:ext>
              </a:extLst>
            </p:cNvPr>
            <p:cNvGrpSpPr/>
            <p:nvPr/>
          </p:nvGrpSpPr>
          <p:grpSpPr>
            <a:xfrm>
              <a:off x="8991729" y="3928144"/>
              <a:ext cx="1234743" cy="1391919"/>
              <a:chOff x="8601047" y="1214254"/>
              <a:chExt cx="1379167" cy="1554726"/>
            </a:xfrm>
          </p:grpSpPr>
          <p:pic>
            <p:nvPicPr>
              <p:cNvPr id="3094" name="Picture 22" descr="UC Berkeley Logo, symbol, meaning, history, PNG, brand">
                <a:extLst>
                  <a:ext uri="{FF2B5EF4-FFF2-40B4-BE49-F238E27FC236}">
                    <a16:creationId xmlns:a16="http://schemas.microsoft.com/office/drawing/2014/main" id="{0E0E9620-1A2C-4E6B-920C-158E019160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873"/>
              <a:stretch/>
            </p:blipFill>
            <p:spPr bwMode="auto">
              <a:xfrm>
                <a:off x="9003129" y="1214254"/>
                <a:ext cx="630910" cy="1104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2" descr="UC Berkeley Logo, symbol, meaning, history, PNG, brand">
                <a:extLst>
                  <a:ext uri="{FF2B5EF4-FFF2-40B4-BE49-F238E27FC236}">
                    <a16:creationId xmlns:a16="http://schemas.microsoft.com/office/drawing/2014/main" id="{E3651720-B3DE-4DE6-9B85-B928313E64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71"/>
              <a:stretch/>
            </p:blipFill>
            <p:spPr bwMode="auto">
              <a:xfrm>
                <a:off x="8601047" y="1664329"/>
                <a:ext cx="1379167" cy="1104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088E14-5C8B-49F2-B0AD-4066842C3E41}"/>
                </a:ext>
              </a:extLst>
            </p:cNvPr>
            <p:cNvGrpSpPr/>
            <p:nvPr/>
          </p:nvGrpSpPr>
          <p:grpSpPr>
            <a:xfrm>
              <a:off x="9023848" y="3087194"/>
              <a:ext cx="1030089" cy="849956"/>
              <a:chOff x="10806922" y="815960"/>
              <a:chExt cx="1064873" cy="878663"/>
            </a:xfrm>
          </p:grpSpPr>
          <p:pic>
            <p:nvPicPr>
              <p:cNvPr id="3096" name="Picture 24" descr="Technion – Israel Institute of Technology Research Polytechnique Montréal,  technology, electronics, text png | PNGEgg">
                <a:extLst>
                  <a:ext uri="{FF2B5EF4-FFF2-40B4-BE49-F238E27FC236}">
                    <a16:creationId xmlns:a16="http://schemas.microsoft.com/office/drawing/2014/main" id="{5E2229C5-7A3A-48B8-AEE2-713ACC990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3093" b="95704" l="10000" r="90000">
                            <a14:foregroundMark x1="52000" y1="8247" x2="51111" y2="8076"/>
                            <a14:foregroundMark x1="38111" y1="3093" x2="38111" y2="3093"/>
                            <a14:foregroundMark x1="37667" y1="64089" x2="37667" y2="64605"/>
                            <a14:foregroundMark x1="43333" y1="95704" x2="43111" y2="94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6922" y="815960"/>
                <a:ext cx="1064873" cy="688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8" name="Picture 26" descr="Technion Israel Institute of Technology IT Logo PNG vector in SVG, PDF, AI,  CDR format">
                <a:extLst>
                  <a:ext uri="{FF2B5EF4-FFF2-40B4-BE49-F238E27FC236}">
                    <a16:creationId xmlns:a16="http://schemas.microsoft.com/office/drawing/2014/main" id="{9317A5ED-2C88-4C87-A5D2-FCE1F9AA34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8" t="32262" r="10999" b="50531"/>
              <a:stretch/>
            </p:blipFill>
            <p:spPr bwMode="auto">
              <a:xfrm>
                <a:off x="10957830" y="1514702"/>
                <a:ext cx="763056" cy="179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00" name="Picture 28" descr="Download Massachusetts Institute of Technology (MIT) Logo in SVG Vector or  PNG File Format - Logo.wine">
              <a:extLst>
                <a:ext uri="{FF2B5EF4-FFF2-40B4-BE49-F238E27FC236}">
                  <a16:creationId xmlns:a16="http://schemas.microsoft.com/office/drawing/2014/main" id="{633B6F8A-E8E6-48DD-8967-D626B951E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882" y="4186176"/>
              <a:ext cx="1114966" cy="74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B4C7F17-7F09-4C6F-B60B-6203B89B91FC}"/>
                    </a:ext>
                  </a:extLst>
                </p:cNvPr>
                <p:cNvSpPr/>
                <p:nvPr/>
              </p:nvSpPr>
              <p:spPr>
                <a:xfrm>
                  <a:off x="8766191" y="5982801"/>
                  <a:ext cx="420849" cy="484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:p159="http://schemas.microsoft.com/office/powerpoint/2015/09/main" xmlns:p14="http://schemas.microsoft.com/office/powerpoint/2010/main" xmlns:a16="http://schemas.microsoft.com/office/drawing/2014/main"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B4C7F17-7F09-4C6F-B60B-6203B89B9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6191" y="5982801"/>
                  <a:ext cx="420849" cy="484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FD702EB-E4A6-4596-9A1F-629CA1A4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737733" y="1172939"/>
              <a:ext cx="2505673" cy="1426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195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Thank you!</a:t>
            </a:r>
            <a:endParaRPr lang="en-US" sz="4800" b="1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BA08B-13AC-4798-A9DD-F710FFE6490B}"/>
              </a:ext>
            </a:extLst>
          </p:cNvPr>
          <p:cNvSpPr/>
          <p:nvPr/>
        </p:nvSpPr>
        <p:spPr>
          <a:xfrm>
            <a:off x="10772312" y="639769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4" name="Arrow: Down 3">
            <a:hlinkClick r:id="rId2" action="ppaction://hlinksldjump"/>
            <a:extLst>
              <a:ext uri="{FF2B5EF4-FFF2-40B4-BE49-F238E27FC236}">
                <a16:creationId xmlns:a16="http://schemas.microsoft.com/office/drawing/2014/main" id="{14568645-4490-4CED-8178-D91265FE2720}"/>
              </a:ext>
            </a:extLst>
          </p:cNvPr>
          <p:cNvSpPr/>
          <p:nvPr/>
        </p:nvSpPr>
        <p:spPr>
          <a:xfrm flipV="1">
            <a:off x="11655887" y="6412901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938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Supplementary material </a:t>
            </a:r>
          </a:p>
        </p:txBody>
      </p:sp>
    </p:spTree>
    <p:extLst>
      <p:ext uri="{BB962C8B-B14F-4D97-AF65-F5344CB8AC3E}">
        <p14:creationId xmlns:p14="http://schemas.microsoft.com/office/powerpoint/2010/main" val="327143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4488B9-9123-45E0-8C56-D1BBDCD3127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Problem:</a:t>
            </a: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AI systems struggle with out-of-distribution (OOD) generalization, particularly when tested in environments different from their training data.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Existing methods:</a:t>
            </a: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Improve OOD generalization rely on environment annotations, which are costly and often biased.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Solution:</a:t>
            </a: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b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The paper proposes CROSS-RISK MINIMIZATION (XRM) as a method to automatically discover environments within datasets without the need for human annotations.</a:t>
            </a:r>
            <a:endParaRPr lang="he-IL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" name="Arrow: Down 8">
            <a:hlinkClick r:id="rId7" action="ppaction://hlinksldjump"/>
            <a:extLst>
              <a:ext uri="{FF2B5EF4-FFF2-40B4-BE49-F238E27FC236}">
                <a16:creationId xmlns:a16="http://schemas.microsoft.com/office/drawing/2014/main" id="{C92A7594-E591-4239-AEBC-BC1D9FF4AEA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C2689-0A33-4177-A2F9-1ABCD9F224A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6BA989C-9D20-4F39-916D-E7672F5EA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91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82818-9D07-4D40-A24D-CAE219BAD5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6221"/>
          <a:stretch/>
        </p:blipFill>
        <p:spPr>
          <a:xfrm>
            <a:off x="1274659" y="1752600"/>
            <a:ext cx="9050013" cy="478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88ABF8-E0E8-40C2-B79F-69ACE6C6E6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5353" t="7181" r="6537" b="11531"/>
          <a:stretch/>
        </p:blipFill>
        <p:spPr>
          <a:xfrm>
            <a:off x="4547442" y="1836173"/>
            <a:ext cx="5139483" cy="4136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509DD0-5FD0-49C9-A2B1-AC9FCD8D9E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8" t="22969" r="62443" b="15514"/>
          <a:stretch/>
        </p:blipFill>
        <p:spPr>
          <a:xfrm>
            <a:off x="1625601" y="2607732"/>
            <a:ext cx="3048000" cy="31411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A807B63-BC9B-43E0-A73B-3349FBA1D422}"/>
              </a:ext>
            </a:extLst>
          </p:cNvPr>
          <p:cNvGrpSpPr/>
          <p:nvPr/>
        </p:nvGrpSpPr>
        <p:grpSpPr>
          <a:xfrm>
            <a:off x="4419600" y="2066925"/>
            <a:ext cx="5562417" cy="3781425"/>
            <a:chOff x="4419600" y="2066925"/>
            <a:chExt cx="5562417" cy="37814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D0398D-2ABA-4D9A-B62A-B56FD47BE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7621"/>
            <a:stretch/>
          </p:blipFill>
          <p:spPr>
            <a:xfrm>
              <a:off x="5724525" y="2066925"/>
              <a:ext cx="4257492" cy="378142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0AC325-DBB1-45A7-BFC1-6F2A8A5D5C48}"/>
                </a:ext>
              </a:extLst>
            </p:cNvPr>
            <p:cNvSpPr/>
            <p:nvPr/>
          </p:nvSpPr>
          <p:spPr>
            <a:xfrm>
              <a:off x="4419600" y="2105025"/>
              <a:ext cx="1504950" cy="416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18CD75-9466-43CE-8784-C4234548C811}"/>
              </a:ext>
            </a:extLst>
          </p:cNvPr>
          <p:cNvSpPr/>
          <p:nvPr/>
        </p:nvSpPr>
        <p:spPr>
          <a:xfrm>
            <a:off x="5172075" y="3305175"/>
            <a:ext cx="4362450" cy="1640990"/>
          </a:xfrm>
          <a:custGeom>
            <a:avLst/>
            <a:gdLst>
              <a:gd name="connsiteX0" fmla="*/ 0 w 4362450"/>
              <a:gd name="connsiteY0" fmla="*/ 0 h 1640990"/>
              <a:gd name="connsiteX1" fmla="*/ 219075 w 4362450"/>
              <a:gd name="connsiteY1" fmla="*/ 381000 h 1640990"/>
              <a:gd name="connsiteX2" fmla="*/ 561975 w 4362450"/>
              <a:gd name="connsiteY2" fmla="*/ 1428750 h 1640990"/>
              <a:gd name="connsiteX3" fmla="*/ 2209800 w 4362450"/>
              <a:gd name="connsiteY3" fmla="*/ 1619250 h 1640990"/>
              <a:gd name="connsiteX4" fmla="*/ 4362450 w 4362450"/>
              <a:gd name="connsiteY4" fmla="*/ 1628775 h 16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2450" h="1640990">
                <a:moveTo>
                  <a:pt x="0" y="0"/>
                </a:moveTo>
                <a:cubicBezTo>
                  <a:pt x="62706" y="71437"/>
                  <a:pt x="125412" y="142875"/>
                  <a:pt x="219075" y="381000"/>
                </a:cubicBezTo>
                <a:cubicBezTo>
                  <a:pt x="312738" y="619125"/>
                  <a:pt x="230188" y="1222375"/>
                  <a:pt x="561975" y="1428750"/>
                </a:cubicBezTo>
                <a:cubicBezTo>
                  <a:pt x="893762" y="1635125"/>
                  <a:pt x="1576388" y="1585913"/>
                  <a:pt x="2209800" y="1619250"/>
                </a:cubicBezTo>
                <a:cubicBezTo>
                  <a:pt x="2843212" y="1652587"/>
                  <a:pt x="3602831" y="1640681"/>
                  <a:pt x="4362450" y="162877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Arrow: Down 15">
            <a:hlinkClick r:id="rId10" action="ppaction://hlinksldjump"/>
            <a:extLst>
              <a:ext uri="{FF2B5EF4-FFF2-40B4-BE49-F238E27FC236}">
                <a16:creationId xmlns:a16="http://schemas.microsoft.com/office/drawing/2014/main" id="{3429E7C3-2C2C-419D-BF00-E4F827E98A44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8F489-6913-4B01-A678-E86AE7C5506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1470209-5AC9-4336-AC6A-6A11CABED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F8F717-C5DF-43EA-8994-B5C13868B9C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180" y="1672012"/>
            <a:ext cx="9783973" cy="4029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E34D91-B10B-4926-8028-16521A9769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561" t="19583" r="50198"/>
          <a:stretch/>
        </p:blipFill>
        <p:spPr>
          <a:xfrm>
            <a:off x="3086100" y="2457450"/>
            <a:ext cx="2371725" cy="32402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A460B0-4ADC-44EB-ABE5-948B8458E9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46205" b="84591"/>
          <a:stretch/>
        </p:blipFill>
        <p:spPr>
          <a:xfrm>
            <a:off x="575510" y="1675639"/>
            <a:ext cx="5263316" cy="620865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F018524F-BFFF-4E86-A770-C64221E552BB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389413-5CF9-487F-86D5-BF34B03D4AA8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192A26-62BB-442A-B259-43083DE0F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56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BF3E3B9-025C-4417-B33F-F4AC5C2AB929}"/>
              </a:ext>
            </a:extLst>
          </p:cNvPr>
          <p:cNvGrpSpPr/>
          <p:nvPr/>
        </p:nvGrpSpPr>
        <p:grpSpPr>
          <a:xfrm>
            <a:off x="1460500" y="2057400"/>
            <a:ext cx="8468355" cy="3775754"/>
            <a:chOff x="1460500" y="2057400"/>
            <a:chExt cx="8468355" cy="37757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09489C-2155-4C35-AE52-4D2C26CB8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20698"/>
            <a:stretch/>
          </p:blipFill>
          <p:spPr>
            <a:xfrm>
              <a:off x="1460500" y="2057400"/>
              <a:ext cx="8468355" cy="3775754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6A40C4-B9E3-4B9F-A538-E89C3C5DD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52" t="77513" r="40650" b="6882"/>
            <a:stretch/>
          </p:blipFill>
          <p:spPr>
            <a:xfrm>
              <a:off x="5724526" y="4762500"/>
              <a:ext cx="762000" cy="742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88F9EA-41F5-4A14-B687-CD3F39EDE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54" t="57803" r="40648" b="32320"/>
            <a:stretch/>
          </p:blipFill>
          <p:spPr>
            <a:xfrm>
              <a:off x="5724526" y="3822517"/>
              <a:ext cx="762000" cy="47026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EC5903-DB48-4DDF-8BF6-D7BAB11F3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354" t="57803" r="40648" b="32320"/>
            <a:stretch/>
          </p:blipFill>
          <p:spPr>
            <a:xfrm>
              <a:off x="5694677" y="2498266"/>
              <a:ext cx="762000" cy="4702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201EC0-1A4C-4D31-9DD7-F8F274A3F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2613" t="38300" r="28389" b="42231"/>
            <a:stretch/>
          </p:blipFill>
          <p:spPr>
            <a:xfrm>
              <a:off x="6762751" y="2895599"/>
              <a:ext cx="762000" cy="92691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E4E9DC-0872-4D9D-99E1-A8FC083AE5C4}"/>
                </a:ext>
              </a:extLst>
            </p:cNvPr>
            <p:cNvSpPr/>
            <p:nvPr/>
          </p:nvSpPr>
          <p:spPr>
            <a:xfrm>
              <a:off x="9324975" y="5391150"/>
              <a:ext cx="523875" cy="36195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DA483-26EC-4E5D-9892-5697FE6ED545}"/>
                  </a:ext>
                </a:extLst>
              </p:cNvPr>
              <p:cNvSpPr txBox="1"/>
              <p:nvPr/>
            </p:nvSpPr>
            <p:spPr>
              <a:xfrm>
                <a:off x="4159514" y="6043953"/>
                <a:ext cx="3130024" cy="517834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𝐦𝐢𝐧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𝐦𝐚𝐱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</m:func>
                            </m:e>
                            <m: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e-IL" b="1" dirty="0"/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DA483-26EC-4E5D-9892-5697FE6ED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514" y="6043953"/>
                <a:ext cx="3130024" cy="5178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hlinkClick r:id="rId12" action="ppaction://hlinksldjump"/>
            <a:extLst>
              <a:ext uri="{FF2B5EF4-FFF2-40B4-BE49-F238E27FC236}">
                <a16:creationId xmlns:a16="http://schemas.microsoft.com/office/drawing/2014/main" id="{AA495EAB-E60B-407E-B01A-2324FDD9057D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894282-D8D9-4454-A4ED-BCB2009550ED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46B2409-F3F8-4C16-90BD-FCE62E20F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332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2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78600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D3812-4D6C-49A1-ADEC-B413BB671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21568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Problem: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Transformers excel in </a:t>
                </a:r>
                <a:r>
                  <a:rPr lang="en-US" sz="1800" b="1" u="sng" dirty="0">
                    <a:solidFill>
                      <a:srgbClr val="00B05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NLP </a:t>
                </a:r>
                <a14:m>
                  <m:oMath xmlns:m="http://schemas.openxmlformats.org/officeDocument/2006/math">
                    <m:r>
                      <a:rPr lang="en-US" sz="1800" b="1" i="1" u="sng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↑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and </a:t>
                </a:r>
                <a:r>
                  <a:rPr lang="en-US" sz="1800" b="1" u="sng" dirty="0">
                    <a:solidFill>
                      <a:srgbClr val="00B05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computer vision </a:t>
                </a:r>
                <a14:m>
                  <m:oMath xmlns:m="http://schemas.openxmlformats.org/officeDocument/2006/math">
                    <m:r>
                      <a:rPr lang="en-US" sz="1800" b="1" i="1" u="sng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↑</m:t>
                    </m:r>
                  </m:oMath>
                </a14:m>
                <a:r>
                  <a:rPr lang="en-US" sz="1800" b="1" u="sng" dirty="0">
                    <a:solidFill>
                      <a:srgbClr val="00B05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but underperform in multivariate </a:t>
                </a:r>
                <a:r>
                  <a:rPr lang="en-US" sz="1800" b="1" u="sng" dirty="0">
                    <a:solidFill>
                      <a:srgbClr val="FF000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time sires</a:t>
                </a:r>
                <a:r>
                  <a:rPr lang="en-US" sz="1800" b="1" u="sng" dirty="0">
                    <a:solidFill>
                      <a:srgbClr val="FF0000"/>
                    </a:solidFill>
                    <a:ea typeface="Cambria Math" panose="02040503050406030204" pitchFamily="18" charset="0"/>
                    <a:cs typeface="Lucida Sans Unicode" panose="020B0602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ucida Sans Unicode" panose="020B0602030504020204" pitchFamily="34" charset="0"/>
                      </a:rPr>
                      <m:t>↓</m:t>
                    </m:r>
                  </m:oMath>
                </a14:m>
                <a:r>
                  <a:rPr lang="en-US" sz="1800" b="1" u="sng" dirty="0">
                    <a:solidFill>
                      <a:srgbClr val="FF0000"/>
                    </a:solidFill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forecasting compared to simpler models. </a:t>
                </a:r>
              </a:p>
              <a:p>
                <a:endParaRPr lang="en-US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Key Finding: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Transformers struggle to converge on true solutions in linear forecasting problems due to </a:t>
                </a:r>
                <a:r>
                  <a:rPr lang="en-US" sz="1800" b="1" u="sng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attention mechanisms limiting generalization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. </a:t>
                </a:r>
              </a:p>
              <a:p>
                <a:endParaRPr lang="en-US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Solution: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Introduction of a shallow, lightweight transformer model optimized with </a:t>
                </a:r>
                <a:r>
                  <a:rPr lang="en-US" sz="1800" b="1" u="sng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Sharpness-Aware Minimization </a:t>
                </a:r>
                <a:r>
                  <a:rPr lang="en-US" sz="1800" b="1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(SAM)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. </a:t>
                </a:r>
              </a:p>
              <a:p>
                <a:endParaRPr lang="en-US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Impact: </a:t>
                </a: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b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</a:br>
                <a:r>
                  <a:rPr lang="en-US" sz="1800" dirty="0" err="1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SAMformer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matches the performance of larger models like </a:t>
                </a:r>
                <a:r>
                  <a:rPr lang="en-US" sz="1800" b="1" u="sng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MOIRAI</a:t>
                </a:r>
                <a:r>
                  <a:rPr lang="en-US" sz="1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with significantly fewer parameters.</a:t>
                </a:r>
                <a:endParaRPr lang="he-IL" sz="1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:p14="http://schemas.microsoft.com/office/powerpoint/2010/main" xmlns:a16="http://schemas.microsoft.com/office/drawing/2014/main"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D3812-4D6C-49A1-ADEC-B413BB671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21568"/>
                <a:ext cx="10515600" cy="4351338"/>
              </a:xfrm>
              <a:blipFill>
                <a:blip r:embed="rId2"/>
                <a:stretch>
                  <a:fillRect l="-290" t="-1964" b="-12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Unlocking the Potential of Transformers in Time Series</a:t>
            </a:r>
          </a:p>
          <a:p>
            <a:r>
              <a:rPr lang="en-US" sz="1200" dirty="0"/>
              <a:t>[Forecasting with Sharpness-Aware Minimization and Channel-Wise Attention]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17ABC-D9E5-4F47-A55A-FD99B79EF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0990" y="126013"/>
            <a:ext cx="3008615" cy="173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4CE88EAE-30F9-4853-B6FB-3485AF213C7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50F10-7BAC-413B-8625-230ED5568277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E790F1-AA8C-4769-B9B4-7294FCC9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8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1742AB-5F72-4A41-AF98-35BEDDB12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ACF1FF-1CA2-4E65-ADFD-CD90B4FBB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41" t="13543" r="13966" b="18564"/>
          <a:stretch/>
        </p:blipFill>
        <p:spPr>
          <a:xfrm>
            <a:off x="5690922" y="5847923"/>
            <a:ext cx="4440024" cy="653471"/>
          </a:xfrm>
          <a:prstGeom prst="rect">
            <a:avLst/>
          </a:prstGeom>
        </p:spPr>
      </p:pic>
      <p:pic>
        <p:nvPicPr>
          <p:cNvPr id="4098" name="Picture 2" descr="Illustration of flat and sharp minima. The flat minimum is robust to... |  Download Scientific Diagram">
            <a:extLst>
              <a:ext uri="{FF2B5EF4-FFF2-40B4-BE49-F238E27FC236}">
                <a16:creationId xmlns:a16="http://schemas.microsoft.com/office/drawing/2014/main" id="{D4706219-ACF2-4EAC-8798-FF4D7308A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7"/>
          <a:stretch/>
        </p:blipFill>
        <p:spPr bwMode="auto">
          <a:xfrm>
            <a:off x="6442200" y="2692741"/>
            <a:ext cx="2937469" cy="26760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932FD85-C5E8-47AB-B743-18F2B9B3F2CC}"/>
              </a:ext>
            </a:extLst>
          </p:cNvPr>
          <p:cNvSpPr/>
          <p:nvPr/>
        </p:nvSpPr>
        <p:spPr>
          <a:xfrm>
            <a:off x="8186389" y="4290445"/>
            <a:ext cx="562124" cy="41303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6E5D97-9494-4598-9874-27D6171F28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45" r="4364"/>
          <a:stretch/>
        </p:blipFill>
        <p:spPr>
          <a:xfrm>
            <a:off x="1875932" y="2692742"/>
            <a:ext cx="3299383" cy="2676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F1C74-48F8-4A74-9C93-E326CF6C8A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719A8E8-F200-4F93-A06D-AEED6BD27527}"/>
              </a:ext>
            </a:extLst>
          </p:cNvPr>
          <p:cNvSpPr/>
          <p:nvPr/>
        </p:nvSpPr>
        <p:spPr>
          <a:xfrm>
            <a:off x="8186389" y="3429000"/>
            <a:ext cx="562124" cy="413032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63D3D9-3692-4409-A40E-0DB78A87B6A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8AEBE8B-6349-4CB7-A9DF-14B3F3DC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1" name="Arrow: Down 20">
            <a:hlinkClick r:id="rId10" action="ppaction://hlinksldjump"/>
            <a:extLst>
              <a:ext uri="{FF2B5EF4-FFF2-40B4-BE49-F238E27FC236}">
                <a16:creationId xmlns:a16="http://schemas.microsoft.com/office/drawing/2014/main" id="{D6122384-1C10-4952-9AEA-84E655EAFBB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772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7ED5E7-AD7E-4BD9-9097-5AAC0494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 Transformer Model: The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is a simplified, lightweight transformer model that uses </a:t>
            </a:r>
            <a:r>
              <a:rPr lang="en-US" sz="1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channel-wise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attention rather than temporal attention.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CB2E1-49A8-4F9C-BBDD-092921848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898" y="3429000"/>
            <a:ext cx="2092852" cy="3276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16240-22A6-40D1-AA7A-714A367CE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937"/>
          <a:stretch/>
        </p:blipFill>
        <p:spPr>
          <a:xfrm>
            <a:off x="5990614" y="3724115"/>
            <a:ext cx="4742126" cy="46992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1D146E-615F-4DE8-87B6-A756C9D3A292}"/>
              </a:ext>
            </a:extLst>
          </p:cNvPr>
          <p:cNvGrpSpPr/>
          <p:nvPr/>
        </p:nvGrpSpPr>
        <p:grpSpPr>
          <a:xfrm>
            <a:off x="6007764" y="5374264"/>
            <a:ext cx="4742126" cy="615498"/>
            <a:chOff x="6007764" y="5374264"/>
            <a:chExt cx="4742126" cy="6154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645946-B59D-428C-B705-3DEAA183B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486" b="23545"/>
            <a:stretch/>
          </p:blipFill>
          <p:spPr>
            <a:xfrm>
              <a:off x="6007764" y="5374264"/>
              <a:ext cx="4742126" cy="615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1EAA8E-9C58-4C97-B9BA-DDD9FFC0AEF7}"/>
                </a:ext>
              </a:extLst>
            </p:cNvPr>
            <p:cNvSpPr/>
            <p:nvPr/>
          </p:nvSpPr>
          <p:spPr>
            <a:xfrm>
              <a:off x="10257934" y="5550482"/>
              <a:ext cx="283970" cy="28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33" name="Picture 32">
            <a:hlinkClick r:id="rId8" action="ppaction://hlinksldjump"/>
            <a:extLst>
              <a:ext uri="{FF2B5EF4-FFF2-40B4-BE49-F238E27FC236}">
                <a16:creationId xmlns:a16="http://schemas.microsoft.com/office/drawing/2014/main" id="{AC793DE2-CCD3-414F-943F-8CDA0858BB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9706" y="3843244"/>
            <a:ext cx="262151" cy="231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55030-DF9A-4ABF-B40D-F147EC367D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B8FED9F-C34E-4EC3-8FBC-F78C6314A3D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B18E182-54C4-48FD-B4E4-787AC6FF0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1" name="Arrow: Down 20">
            <a:hlinkClick r:id="rId11" action="ppaction://hlinksldjump"/>
            <a:extLst>
              <a:ext uri="{FF2B5EF4-FFF2-40B4-BE49-F238E27FC236}">
                <a16:creationId xmlns:a16="http://schemas.microsoft.com/office/drawing/2014/main" id="{C7D4F9F2-DA40-4759-9403-67D85114AB74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68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55710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dirty="0">
                          <a:hlinkClick r:id="rId2" action="ppaction://hlinksldjump"/>
                        </a:rPr>
                        <a:t>XRM</a:t>
                      </a:r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24277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5" action="ppaction://hlinksldjump"/>
                        </a:rPr>
                        <a:t>Test-Time Adaption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3573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143319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hlinkClick r:id="rId8" action="ppaction://hlinksldjump"/>
                        </a:rPr>
                        <a:t>SamFormer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130734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0" action="ppaction://hlinksldjump"/>
                        </a:rPr>
                        <a:t>LCA Distance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69657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hlinkClick r:id="rId12" action="ppaction://hlinksldjump"/>
                        </a:rPr>
                        <a:t>Neuro Visualizer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96770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25618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53392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15813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573598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linkClick r:id="rId20" action="ppaction://hlinksldjump"/>
                        </a:rPr>
                        <a:t>Homomorphic encryption</a:t>
                      </a:r>
                      <a:endParaRPr lang="en-US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00743"/>
              </p:ext>
            </p:extLst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62545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/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1082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7ED5E7-AD7E-4BD9-9097-5AAC0494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 Transformer Model: The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is a simplified, lightweight transformer model that uses </a:t>
            </a:r>
            <a:r>
              <a:rPr lang="en-US" sz="1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channel-wise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attention rather than temporal attention.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CB2E1-49A8-4F9C-BBDD-092921848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898" y="3429000"/>
            <a:ext cx="2092852" cy="3276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0A771F-2675-44F9-9738-D8677DA7FC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5291"/>
          <a:stretch/>
        </p:blipFill>
        <p:spPr>
          <a:xfrm>
            <a:off x="5985992" y="3724115"/>
            <a:ext cx="4742126" cy="1348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16240-22A6-40D1-AA7A-714A367CE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0937"/>
          <a:stretch/>
        </p:blipFill>
        <p:spPr>
          <a:xfrm>
            <a:off x="5990614" y="3724115"/>
            <a:ext cx="4742126" cy="469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6C67C9F-B719-415F-9345-BAD94131ABC6}"/>
              </a:ext>
            </a:extLst>
          </p:cNvPr>
          <p:cNvSpPr/>
          <p:nvPr/>
        </p:nvSpPr>
        <p:spPr>
          <a:xfrm>
            <a:off x="10257934" y="3858984"/>
            <a:ext cx="248640" cy="2177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4013C0D-E593-4723-8BB6-2938691D1436}"/>
              </a:ext>
            </a:extLst>
          </p:cNvPr>
          <p:cNvSpPr/>
          <p:nvPr/>
        </p:nvSpPr>
        <p:spPr>
          <a:xfrm>
            <a:off x="10257934" y="3858985"/>
            <a:ext cx="248640" cy="2177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F08E6F-18F6-4023-A8AA-EED13821AB10}"/>
              </a:ext>
            </a:extLst>
          </p:cNvPr>
          <p:cNvGrpSpPr/>
          <p:nvPr/>
        </p:nvGrpSpPr>
        <p:grpSpPr>
          <a:xfrm>
            <a:off x="6007764" y="5367235"/>
            <a:ext cx="4742126" cy="1195904"/>
            <a:chOff x="5439419" y="5129482"/>
            <a:chExt cx="4742126" cy="119590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0D49EE-0976-4D97-A95A-3D64EC068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486"/>
            <a:stretch/>
          </p:blipFill>
          <p:spPr>
            <a:xfrm>
              <a:off x="5439419" y="5129482"/>
              <a:ext cx="4742126" cy="1195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76F61E-D60B-4F3B-B9E8-DF5986390346}"/>
                </a:ext>
              </a:extLst>
            </p:cNvPr>
            <p:cNvSpPr/>
            <p:nvPr/>
          </p:nvSpPr>
          <p:spPr>
            <a:xfrm>
              <a:off x="9247695" y="6099142"/>
              <a:ext cx="725864" cy="226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1D146E-615F-4DE8-87B6-A756C9D3A292}"/>
              </a:ext>
            </a:extLst>
          </p:cNvPr>
          <p:cNvGrpSpPr/>
          <p:nvPr/>
        </p:nvGrpSpPr>
        <p:grpSpPr>
          <a:xfrm>
            <a:off x="6007764" y="5374264"/>
            <a:ext cx="4742126" cy="615498"/>
            <a:chOff x="6007764" y="5374264"/>
            <a:chExt cx="4742126" cy="6154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645946-B59D-428C-B705-3DEAA183B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486" b="23545"/>
            <a:stretch/>
          </p:blipFill>
          <p:spPr>
            <a:xfrm>
              <a:off x="6007764" y="5374264"/>
              <a:ext cx="4742126" cy="615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1EAA8E-9C58-4C97-B9BA-DDD9FFC0AEF7}"/>
                </a:ext>
              </a:extLst>
            </p:cNvPr>
            <p:cNvSpPr/>
            <p:nvPr/>
          </p:nvSpPr>
          <p:spPr>
            <a:xfrm>
              <a:off x="10257934" y="5550482"/>
              <a:ext cx="283970" cy="284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DDD97-7F90-4DC7-AB29-D37791F58C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01C1D4-CCF3-47DE-A9AD-C9AC7A1E9B2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F9DF5-4A44-401A-A0B5-69BE4E35D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7" name="Arrow: Down 26">
            <a:hlinkClick r:id="rId9" action="ppaction://hlinksldjump"/>
            <a:extLst>
              <a:ext uri="{FF2B5EF4-FFF2-40B4-BE49-F238E27FC236}">
                <a16:creationId xmlns:a16="http://schemas.microsoft.com/office/drawing/2014/main" id="{79964C67-7C06-4B8F-866D-F3F5CB0A4BA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988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4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6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7ED5E7-AD7E-4BD9-9097-5AAC0494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704"/>
            <a:ext cx="10515600" cy="53088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Sharpness-Aware Minimization (SAM): SAM is employed during optimization to help the model escape sharp local minima, leading to better generalization.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 Transformer Model: The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is a simplified, lightweight transformer model that uses channel-wise attention rather than temporal attention. </a:t>
            </a:r>
          </a:p>
          <a:p>
            <a:endParaRPr lang="en-US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Reversible Instance Normalization (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RevIN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): Applied to the input data to manage distribution shifts between training and testing phases, improving robustness.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B6632-37A2-457A-A53A-CD26A7874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602" y="4360506"/>
            <a:ext cx="4785996" cy="2310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5AB2C-76CA-40A3-B770-3105BB68C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1898" y="4360506"/>
            <a:ext cx="1475872" cy="2310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BF9079-254E-4F7C-A5A9-8B1BE646F4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442113-C891-47F0-9F12-2FAB6CF9969A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3D89BD6-17AD-4EE8-9683-A2FADA5E2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04959"/>
              </p:ext>
            </p:extLst>
          </p:nvPr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5" name="Arrow: Down 14">
            <a:hlinkClick r:id="rId10" action="ppaction://hlinksldjump"/>
            <a:extLst>
              <a:ext uri="{FF2B5EF4-FFF2-40B4-BE49-F238E27FC236}">
                <a16:creationId xmlns:a16="http://schemas.microsoft.com/office/drawing/2014/main" id="{052D9B58-A32C-42B8-B54F-5D1549F4A0BF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283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D3812-4D6C-49A1-ADEC-B413BB67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68"/>
            <a:ext cx="10738104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Challenge: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Predicting Out-of-Distribution (OOD) performance of models using only In-Distribution (ID) measurements without requiring OOD data.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Proposed Solution: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Lowest Common Ancestor (LCA)-on-the-Line framework Revisits LCA distance to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measure hierarchical distance between labels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predictions within a class hierarchy.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Demonstrates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strong linear correlation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ID LCA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distance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OOD accuracy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across 75 models.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Key Findings: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LCA distance </a:t>
            </a:r>
            <a:r>
              <a:rPr lang="en-US" sz="1600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/>
            <a:r>
              <a:rPr lang="en-US" sz="1600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e-IL" sz="1600" b="1" dirty="0">
              <a:latin typeface="Arial" panose="020B0604020202020204" pitchFamily="34" charset="0"/>
            </a:endParaRP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Constructing taxonomic hierarchies via K-means clustering proves LCA distance is robust.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B08B4-F4B4-40F3-93A4-9BF55733A5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829B378D-2F4A-483A-A8CD-EE0AA0FE6B5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F8F64-B654-4808-8BC7-3AA32D421F00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BFF0A6-34A9-4C9C-8A91-34FCB654E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7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F2330D-F6D5-4774-BCB0-C172A7FC4C36}"/>
              </a:ext>
            </a:extLst>
          </p:cNvPr>
          <p:cNvSpPr/>
          <p:nvPr/>
        </p:nvSpPr>
        <p:spPr>
          <a:xfrm>
            <a:off x="2044700" y="5029200"/>
            <a:ext cx="3937000" cy="800100"/>
          </a:xfrm>
          <a:prstGeom prst="rect">
            <a:avLst/>
          </a:prstGeom>
          <a:solidFill>
            <a:srgbClr val="FB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B625F-B131-495A-ABC5-6EFD646E6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796821"/>
            <a:ext cx="8897592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D027C8-017B-4B8C-8AE0-01EC16B375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7FCA284-2133-443A-9FCD-946DBF415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E653AAA1-5EAF-4024-9391-3B197FD430C4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794EAE-8068-48E6-A59B-9E009422AAED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177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41FF0-7F73-49B3-A194-F0F6E239F368}"/>
              </a:ext>
            </a:extLst>
          </p:cNvPr>
          <p:cNvGrpSpPr/>
          <p:nvPr/>
        </p:nvGrpSpPr>
        <p:grpSpPr>
          <a:xfrm>
            <a:off x="1257300" y="2059120"/>
            <a:ext cx="9580545" cy="4798880"/>
            <a:chOff x="1638300" y="1952624"/>
            <a:chExt cx="9999645" cy="500880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614220-E799-47C7-9ED9-AD917FF7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8300" y="1965325"/>
              <a:ext cx="9980017" cy="49138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2FC228-713F-4607-A80C-A306097CB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901" t="4910" r="1848" b="10681"/>
            <a:stretch/>
          </p:blipFill>
          <p:spPr>
            <a:xfrm>
              <a:off x="1638300" y="1952624"/>
              <a:ext cx="8810626" cy="43973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83940C-B285-432D-AE1C-4932FE7F7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-1516"/>
            <a:stretch/>
          </p:blipFill>
          <p:spPr>
            <a:xfrm>
              <a:off x="5994401" y="2564056"/>
              <a:ext cx="5643544" cy="439737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21932-DED9-4FB4-8291-735ECF4D36F8}"/>
              </a:ext>
            </a:extLst>
          </p:cNvPr>
          <p:cNvSpPr/>
          <p:nvPr/>
        </p:nvSpPr>
        <p:spPr>
          <a:xfrm>
            <a:off x="679450" y="1518123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0B5857-60A7-481D-9050-291D5650E4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16D2897-85D0-494D-928D-004A8745B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Arrow: Down 12">
            <a:hlinkClick r:id="rId12" action="ppaction://hlinksldjump"/>
            <a:extLst>
              <a:ext uri="{FF2B5EF4-FFF2-40B4-BE49-F238E27FC236}">
                <a16:creationId xmlns:a16="http://schemas.microsoft.com/office/drawing/2014/main" id="{C3EA563E-ED97-4D4F-BE3A-C6A2C641001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BD3E6D-CB8C-4637-BAAD-ABCC3DF77CC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6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12A08-B938-4854-B7B3-E248CB709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56" b="9352"/>
          <a:stretch/>
        </p:blipFill>
        <p:spPr>
          <a:xfrm>
            <a:off x="1570993" y="1968500"/>
            <a:ext cx="8944607" cy="4208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311A71-3B1E-4E16-8DF8-95EAC8111E86}"/>
              </a:ext>
            </a:extLst>
          </p:cNvPr>
          <p:cNvSpPr/>
          <p:nvPr/>
        </p:nvSpPr>
        <p:spPr>
          <a:xfrm>
            <a:off x="679450" y="1518123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C8C24-ABAB-4E32-B056-109B1266B9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E50B79A-0001-42B4-B86B-5775E42E0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A9E89A2D-E1F3-47A6-8014-02B3D5469776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55CCD-7C34-40AC-A62A-859B1A92E850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35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311A71-3B1E-4E16-8DF8-95EAC8111E86}"/>
              </a:ext>
            </a:extLst>
          </p:cNvPr>
          <p:cNvSpPr/>
          <p:nvPr/>
        </p:nvSpPr>
        <p:spPr>
          <a:xfrm>
            <a:off x="679450" y="1518123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(1) Effectively predicts OOD performance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C8C24-ABAB-4E32-B056-109B1266B9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685C8C-3E2C-491E-9586-E9666BFDC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1888" y="2178812"/>
            <a:ext cx="8039351" cy="41960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DDDA618-9C33-43FA-B367-51DB671AF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DA4B12A4-1375-4DD9-A607-00EC84FA60E6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ED4D0-07DC-44D2-B659-64680F8CD8A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2839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872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B373E-7279-4050-A6C8-7D61EC7F39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"/>
          <a:stretch/>
        </p:blipFill>
        <p:spPr>
          <a:xfrm>
            <a:off x="1620236" y="2379897"/>
            <a:ext cx="8621328" cy="392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3C9A4-0180-46FF-BC79-D326DC6B58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EF2D36-C748-42AB-B556-CB2514D13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58EE662B-6E2C-4725-A788-E33911830257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8F1FCB-17F9-4D1F-A977-E10B44F42080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72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872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B373E-7279-4050-A6C8-7D61EC7F39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"/>
          <a:stretch/>
        </p:blipFill>
        <p:spPr>
          <a:xfrm>
            <a:off x="1620236" y="2379897"/>
            <a:ext cx="8621328" cy="392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7145BD-9CD1-4AC0-89C9-E883108FE3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-177" b="19648"/>
          <a:stretch/>
        </p:blipFill>
        <p:spPr>
          <a:xfrm>
            <a:off x="1620236" y="2338382"/>
            <a:ext cx="8621328" cy="396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1F0505-224A-403B-BCF4-0A562508A8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4" b="11926"/>
          <a:stretch/>
        </p:blipFill>
        <p:spPr>
          <a:xfrm>
            <a:off x="1620236" y="2256786"/>
            <a:ext cx="8530166" cy="4043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F4CDF-8BB0-464D-9FDB-4759DD508D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A69B671-917C-4CFE-9087-9B1DB33AF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Arrow: Down 12">
            <a:hlinkClick r:id="rId11" action="ppaction://hlinksldjump"/>
            <a:extLst>
              <a:ext uri="{FF2B5EF4-FFF2-40B4-BE49-F238E27FC236}">
                <a16:creationId xmlns:a16="http://schemas.microsoft.com/office/drawing/2014/main" id="{D6B9E789-9944-492D-A3A5-0BA16B6EC94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18C8E-608E-48BF-A2DD-5EF0739EEF19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6139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872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(2) Aligning model predictions with class taxonomies enhances generalization</a:t>
            </a:r>
            <a:endParaRPr lang="he-IL" dirty="0">
              <a:highlight>
                <a:srgbClr val="C0C0C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D35AC-58E6-4184-B72C-E4EB6E3A7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90" y="1985878"/>
            <a:ext cx="7946019" cy="4518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B7CF2-638D-479E-A827-8956F05893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269B89C-B145-489C-B067-C502DCDB1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2" name="Arrow: Down 11">
            <a:hlinkClick r:id="rId9" action="ppaction://hlinksldjump"/>
            <a:extLst>
              <a:ext uri="{FF2B5EF4-FFF2-40B4-BE49-F238E27FC236}">
                <a16:creationId xmlns:a16="http://schemas.microsoft.com/office/drawing/2014/main" id="{88B5DB0D-8F1F-4086-9FB1-5050C2989A0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22108-4994-4631-89D5-4138D6ECA06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025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XRM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/>
              <a:t>Discovering Environments with CROSS-RISK MINIMIZATION (XRM)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122" name="Picture 2" descr="Meta Research">
            <a:extLst>
              <a:ext uri="{FF2B5EF4-FFF2-40B4-BE49-F238E27FC236}">
                <a16:creationId xmlns:a16="http://schemas.microsoft.com/office/drawing/2014/main" id="{53C4AAD3-308B-4E48-ABA9-8E2E5F09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-150755"/>
            <a:ext cx="1562100" cy="67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3797BF-A5CB-4274-B1A5-2BE2F1E44707}"/>
              </a:ext>
            </a:extLst>
          </p:cNvPr>
          <p:cNvGrpSpPr/>
          <p:nvPr/>
        </p:nvGrpSpPr>
        <p:grpSpPr>
          <a:xfrm>
            <a:off x="1109560" y="1752600"/>
            <a:ext cx="4636344" cy="2618678"/>
            <a:chOff x="1274661" y="1752600"/>
            <a:chExt cx="8477918" cy="47884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782818-9D07-4D40-A24D-CAE219BAD5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6221" r="6321"/>
            <a:stretch/>
          </p:blipFill>
          <p:spPr>
            <a:xfrm>
              <a:off x="1274661" y="1752600"/>
              <a:ext cx="8477918" cy="47884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88ABF8-E0E8-40C2-B79F-69ACE6C6E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35353" t="7181" r="6537" b="11531"/>
            <a:stretch/>
          </p:blipFill>
          <p:spPr>
            <a:xfrm>
              <a:off x="4547441" y="1836173"/>
              <a:ext cx="5139483" cy="4136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509DD0-5FD0-49C9-A2B1-AC9FCD8D9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78" t="22969" r="62443" b="15514"/>
            <a:stretch/>
          </p:blipFill>
          <p:spPr>
            <a:xfrm>
              <a:off x="1625601" y="2607732"/>
              <a:ext cx="3048000" cy="3141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D0398D-2ABA-4D9A-B62A-B56FD47BE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17621" r="4439"/>
            <a:stretch/>
          </p:blipFill>
          <p:spPr>
            <a:xfrm>
              <a:off x="5724525" y="2066925"/>
              <a:ext cx="4028053" cy="3781425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18CD75-9466-43CE-8784-C4234548C811}"/>
                </a:ext>
              </a:extLst>
            </p:cNvPr>
            <p:cNvSpPr/>
            <p:nvPr/>
          </p:nvSpPr>
          <p:spPr>
            <a:xfrm>
              <a:off x="5172075" y="3305175"/>
              <a:ext cx="4362450" cy="1640990"/>
            </a:xfrm>
            <a:custGeom>
              <a:avLst/>
              <a:gdLst>
                <a:gd name="connsiteX0" fmla="*/ 0 w 4362450"/>
                <a:gd name="connsiteY0" fmla="*/ 0 h 1640990"/>
                <a:gd name="connsiteX1" fmla="*/ 219075 w 4362450"/>
                <a:gd name="connsiteY1" fmla="*/ 381000 h 1640990"/>
                <a:gd name="connsiteX2" fmla="*/ 561975 w 4362450"/>
                <a:gd name="connsiteY2" fmla="*/ 1428750 h 1640990"/>
                <a:gd name="connsiteX3" fmla="*/ 2209800 w 4362450"/>
                <a:gd name="connsiteY3" fmla="*/ 1619250 h 1640990"/>
                <a:gd name="connsiteX4" fmla="*/ 4362450 w 4362450"/>
                <a:gd name="connsiteY4" fmla="*/ 1628775 h 164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2450" h="1640990">
                  <a:moveTo>
                    <a:pt x="0" y="0"/>
                  </a:moveTo>
                  <a:cubicBezTo>
                    <a:pt x="62706" y="71437"/>
                    <a:pt x="125412" y="142875"/>
                    <a:pt x="219075" y="381000"/>
                  </a:cubicBezTo>
                  <a:cubicBezTo>
                    <a:pt x="312738" y="619125"/>
                    <a:pt x="230188" y="1222375"/>
                    <a:pt x="561975" y="1428750"/>
                  </a:cubicBezTo>
                  <a:cubicBezTo>
                    <a:pt x="893762" y="1635125"/>
                    <a:pt x="1576388" y="1585913"/>
                    <a:pt x="2209800" y="1619250"/>
                  </a:cubicBezTo>
                  <a:cubicBezTo>
                    <a:pt x="2843212" y="1652587"/>
                    <a:pt x="3602831" y="1640681"/>
                    <a:pt x="4362450" y="1628775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9ED92BF-6FC8-4DB0-8B4F-CBF565159B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5043" t="6932" r="38110" b="86203"/>
          <a:stretch/>
        </p:blipFill>
        <p:spPr>
          <a:xfrm>
            <a:off x="3860800" y="2045086"/>
            <a:ext cx="1041400" cy="141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BE781C-42D7-4110-8765-6B3752CB40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5353" t="12056" r="44769" b="78771"/>
          <a:stretch/>
        </p:blipFill>
        <p:spPr>
          <a:xfrm>
            <a:off x="2899355" y="1933978"/>
            <a:ext cx="961445" cy="2552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9C9784-55F6-45F0-AC84-7979C3328E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5561" t="25218" r="50198" b="30976"/>
          <a:stretch/>
        </p:blipFill>
        <p:spPr>
          <a:xfrm>
            <a:off x="2194214" y="4793223"/>
            <a:ext cx="2371725" cy="1765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34011"/>
              </p:ext>
            </p:extLst>
          </p:nvPr>
        </p:nvGraphicFramePr>
        <p:xfrm>
          <a:off x="6350" y="2233655"/>
          <a:ext cx="1154637" cy="140208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154637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Problem:</a:t>
                      </a:r>
                    </a:p>
                    <a:p>
                      <a:pPr algn="ctr" rtl="1"/>
                      <a:r>
                        <a:rPr lang="en-US" sz="1100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AI systems struggle when tested in environments different from their training.</a:t>
                      </a:r>
                      <a:endParaRPr lang="he-I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EA720A5-B517-4731-A1BB-D3E54F123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53251"/>
              </p:ext>
            </p:extLst>
          </p:nvPr>
        </p:nvGraphicFramePr>
        <p:xfrm>
          <a:off x="23710" y="5105626"/>
          <a:ext cx="1479550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/>
                        <a:t>Requires annotations</a:t>
                      </a:r>
                      <a:r>
                        <a:rPr lang="en-US" sz="2000" dirty="0"/>
                        <a:t> 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702A24E-2B02-411D-98C1-6B3E8F26E34B}"/>
              </a:ext>
            </a:extLst>
          </p:cNvPr>
          <p:cNvGrpSpPr/>
          <p:nvPr/>
        </p:nvGrpSpPr>
        <p:grpSpPr>
          <a:xfrm>
            <a:off x="6446098" y="1752600"/>
            <a:ext cx="5610817" cy="3281281"/>
            <a:chOff x="2072742" y="2187038"/>
            <a:chExt cx="5764022" cy="337087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4495DC-CB35-404D-81AA-201D7E8B28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7230" t="23421" r="24705" b="5781"/>
            <a:stretch/>
          </p:blipFill>
          <p:spPr>
            <a:xfrm>
              <a:off x="2072742" y="2187038"/>
              <a:ext cx="5764022" cy="337087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6C0513A-FB6C-49AB-9476-ED091BA0B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52" t="77513" r="40650" b="6882"/>
            <a:stretch/>
          </p:blipFill>
          <p:spPr>
            <a:xfrm>
              <a:off x="5724526" y="4762500"/>
              <a:ext cx="762000" cy="7429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012569-A60F-400B-A31D-880AD5116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54" t="57803" r="40648" b="32320"/>
            <a:stretch/>
          </p:blipFill>
          <p:spPr>
            <a:xfrm>
              <a:off x="5724526" y="3822517"/>
              <a:ext cx="762000" cy="47026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9FBE4-1409-4155-A32C-F3F55395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54" t="57803" r="40648" b="32320"/>
            <a:stretch/>
          </p:blipFill>
          <p:spPr>
            <a:xfrm>
              <a:off x="5694677" y="2498266"/>
              <a:ext cx="762000" cy="47026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E91D445-00B4-4B73-A6EE-7414FD989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2613" t="38300" r="28389" b="42231"/>
            <a:stretch/>
          </p:blipFill>
          <p:spPr>
            <a:xfrm>
              <a:off x="6762751" y="2895599"/>
              <a:ext cx="762000" cy="926917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446098" y="54400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CROSS-RISK MINIMIZATION (XRM) automatically discover environments within datasets without the need for human annotations!</a:t>
            </a:r>
            <a:endParaRPr lang="he-IL" dirty="0"/>
          </a:p>
        </p:txBody>
      </p:sp>
      <p:sp>
        <p:nvSpPr>
          <p:cNvPr id="4" name="Arrow: Down 3">
            <a:hlinkClick r:id="rId14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BC9F42C-F434-4505-B3CB-D7BC8F03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86481"/>
              </p:ext>
            </p:extLst>
          </p:nvPr>
        </p:nvGraphicFramePr>
        <p:xfrm>
          <a:off x="3141095" y="479017"/>
          <a:ext cx="1955109" cy="61719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/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E9E0E17E-0C4C-4684-BE67-04EF79210215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30" name="Arrow: Down 29">
            <a:hlinkClick r:id="rId15" action="ppaction://hlinksldjump"/>
            <a:extLst>
              <a:ext uri="{FF2B5EF4-FFF2-40B4-BE49-F238E27FC236}">
                <a16:creationId xmlns:a16="http://schemas.microsoft.com/office/drawing/2014/main" id="{FB39B1AF-82F0-4CBF-A00F-54CB4599EE6D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92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17762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23766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10276-7131-4455-8BEC-F27160DA86E3}"/>
              </a:ext>
            </a:extLst>
          </p:cNvPr>
          <p:cNvSpPr/>
          <p:nvPr/>
        </p:nvSpPr>
        <p:spPr>
          <a:xfrm>
            <a:off x="679450" y="1518123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 questions:</a:t>
            </a:r>
            <a:endParaRPr lang="he-IL" dirty="0">
              <a:highlight>
                <a:srgbClr val="C0C0C0"/>
              </a:highligh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6100EB-8F67-40C9-94FA-AAF57D0C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6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Would optimizing LCA distance scores improve classification generalization error?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we enrich our classes taxonomic?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Could multi label classification + LCA be applied for Binary classification to improve generalization?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E73B3-D73C-41D9-BE1E-0DD33651FB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673100" cy="662824"/>
          </a:xfrm>
          <a:prstGeom prst="ellipse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7CA83E-1F4A-467B-B1B4-3ECC5D8B7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34325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Arrow: Down 12">
            <a:hlinkClick r:id="rId8" action="ppaction://hlinksldjump"/>
            <a:extLst>
              <a:ext uri="{FF2B5EF4-FFF2-40B4-BE49-F238E27FC236}">
                <a16:creationId xmlns:a16="http://schemas.microsoft.com/office/drawing/2014/main" id="{BF080C44-C53A-4B34-9987-4F6AF4F31A1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C251D3-1B7F-493A-8A92-A398AC9B79C1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30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D3812-4D6C-49A1-ADEC-B413BB67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568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Linear methods like Principal Component Analysis (PCA) are commonly used for visualization but have limitations: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Lack flexibility.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Provide low fidelity in high-dimensional landscapes. 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paper introduces Neuro-Visualizer, a novel non-linear visualization method based on auto-encoders: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Overcomes the limitations of linear methods.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Provides better insights into neural network loss landscapes. 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Results show Neuro-Visualizer: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Outperforms linear and non-linear baseline methods.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Helps corroborate and sometimes challenge claims in the machine learning community.</a:t>
            </a:r>
            <a:endParaRPr lang="he-I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379C7-700A-490E-9731-FFE1738F49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38B7F5AA-3536-4C15-87B2-BF43C0B41FD6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C09CC-1694-4318-B5E9-B2680AFB5D3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76ACCAF-7EFC-4A1E-B99F-8FB2EFFE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6853A-1978-4627-B1B1-32081C42B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504" y="2381520"/>
            <a:ext cx="3300680" cy="3644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CCB71-B245-4C14-A08A-1E9FE63FF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975" y="2230718"/>
            <a:ext cx="5108237" cy="3946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8C7DD0-160D-4F80-9771-418C8307F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8865" y="681037"/>
            <a:ext cx="3896269" cy="138131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6C7822C-4496-4776-8F57-094FE1EDD7F8}"/>
              </a:ext>
            </a:extLst>
          </p:cNvPr>
          <p:cNvGrpSpPr/>
          <p:nvPr/>
        </p:nvGrpSpPr>
        <p:grpSpPr>
          <a:xfrm>
            <a:off x="810512" y="2337217"/>
            <a:ext cx="4373313" cy="3733244"/>
            <a:chOff x="770186" y="2381520"/>
            <a:chExt cx="4373313" cy="37332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31631B-5C6B-4D4B-9722-0E4BEBB5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0551" y="2381520"/>
              <a:ext cx="4372585" cy="30484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837414-47AA-4D1E-8BE3-3F881D2CAF35}"/>
                </a:ext>
              </a:extLst>
            </p:cNvPr>
            <p:cNvSpPr/>
            <p:nvPr/>
          </p:nvSpPr>
          <p:spPr>
            <a:xfrm>
              <a:off x="770186" y="5156199"/>
              <a:ext cx="4373313" cy="958565"/>
            </a:xfrm>
            <a:prstGeom prst="rect">
              <a:avLst/>
            </a:prstGeom>
            <a:solidFill>
              <a:srgbClr val="FBF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59AD246-7F7C-456E-9E25-8FC3E7E2A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4" name="Arrow: Down 13">
            <a:hlinkClick r:id="rId12" action="ppaction://hlinksldjump"/>
            <a:extLst>
              <a:ext uri="{FF2B5EF4-FFF2-40B4-BE49-F238E27FC236}">
                <a16:creationId xmlns:a16="http://schemas.microsoft.com/office/drawing/2014/main" id="{F9D654DA-CCDE-4B0F-9433-3CFA7264F292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DF8F21-80D4-4E80-85D9-519EF67B167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EF977D-115D-476C-9356-3B5AF5D9F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350B6-9BF6-4F6D-ABB8-D9946D3F3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857064"/>
            <a:ext cx="8773166" cy="4863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06664C-505A-4F06-9C77-4487C770A80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B03E86CB-4168-409E-8821-CC114E83A24D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F9BE9F-B80C-4C66-A677-B6001AC6402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87BA878-D6B2-4EC1-ADB1-D3D99839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33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963E3-F9D4-4615-A284-FBB34E1AF2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57"/>
          <a:stretch/>
        </p:blipFill>
        <p:spPr>
          <a:xfrm>
            <a:off x="1460499" y="1867200"/>
            <a:ext cx="8758525" cy="4485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5595D-8AE3-431A-ADC8-E790658E0B8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F603F723-D8FA-4A89-BE22-E9E73502D02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29DD0-AEC0-4777-A342-2FB977EBA269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F081467-6734-4740-AD78-D7D370FC3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30478-FEE7-46A6-9EA0-9D6C5E600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776" y="1867200"/>
            <a:ext cx="8296524" cy="4388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2CC07-8EB1-4D3B-BA07-537CDE58511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512F36CB-F019-4787-98FF-2ABC0ECE866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554138-61EF-4CCD-B057-A714F4389708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C2A490E-E091-4770-9CD2-57E571188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3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5931F-FC6E-484B-A26A-BFB87BF06E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02" b="7318"/>
          <a:stretch/>
        </p:blipFill>
        <p:spPr>
          <a:xfrm>
            <a:off x="1847300" y="1803363"/>
            <a:ext cx="8782600" cy="45847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2C012D-6F3B-4959-B3E6-37551746AD5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4B1136DF-B080-49D9-B021-952D78C7854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737A23-1398-44AC-94C5-478BC38AFCEE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D2E7CBE-4685-454B-8F95-91F3789BF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55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40295-6622-4B39-A63C-382522F6EF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82" b="5576"/>
          <a:stretch/>
        </p:blipFill>
        <p:spPr>
          <a:xfrm>
            <a:off x="1540242" y="1820715"/>
            <a:ext cx="8797558" cy="4529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D3A9A7-5E88-42C3-ABFF-35E1315373F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383A7D39-34D0-46BF-BE22-A897159F6E5B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9678C-5BE4-4C3A-831C-2CE312DEC2B9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5FAECC8-554B-45D7-9175-9959C5126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55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FF5DE-B5C3-4E18-A8B7-D6CEA23C9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9262" y="1857064"/>
            <a:ext cx="7933476" cy="4577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BC0DF8-C69B-48D8-9A79-8BFF045E369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7E909934-93EA-467C-9E7C-335C3B52D9C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B97D3-41A6-409C-87A2-64E1171506FC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AF6337F-FC17-4A1F-8ED3-CF9A2DD43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4742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1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EB042A-CA90-4782-8BBB-BED5B0AF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3"/>
            <a:ext cx="10515600" cy="467995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</a:rPr>
              <a:t>Problem: </a:t>
            </a:r>
            <a:br>
              <a:rPr lang="en-US" sz="1800" dirty="0">
                <a:latin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</a:rPr>
              <a:t>Current test-time adaptation (TTA) methods depend on backpropagation, unsuitable for resource-limited devices (e.g., FPGAs, smartphones) with quantized models and fixed parameters.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Solution: </a:t>
            </a:r>
            <a:br>
              <a:rPr lang="en-US" sz="1800" dirty="0">
                <a:latin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</a:rPr>
              <a:t>Forward-Optimization Adaptation (FOA), a </a:t>
            </a:r>
            <a:r>
              <a:rPr lang="en-US" sz="1800" b="1" dirty="0">
                <a:latin typeface="Lucida Sans Unicode" panose="020B0602030504020204" pitchFamily="34" charset="0"/>
              </a:rPr>
              <a:t>backpropagation-free</a:t>
            </a:r>
            <a:r>
              <a:rPr lang="en-US" sz="1800" dirty="0">
                <a:latin typeface="Lucida Sans Unicode" panose="020B0602030504020204" pitchFamily="34" charset="0"/>
              </a:rPr>
              <a:t> method.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Core Idea: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Optimize a prompt at the model input using a BP-free covariance matrix adaptation strategy.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Introduce a fitness function based on prediction entropy and test-training statistic discrepancy.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Incorporate an activation shifting mechanism to align model activations of test samples with the training domain.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Results:</a:t>
            </a:r>
          </a:p>
          <a:p>
            <a:pPr lvl="1"/>
            <a:r>
              <a:rPr lang="en-US" sz="1600" b="1" dirty="0">
                <a:latin typeface="Lucida Sans Unicode" panose="020B0602030504020204" pitchFamily="34" charset="0"/>
              </a:rPr>
              <a:t>Outperforms gradient-based</a:t>
            </a:r>
            <a:r>
              <a:rPr lang="en-US" sz="1600" dirty="0">
                <a:latin typeface="Lucida Sans Unicode" panose="020B0602030504020204" pitchFamily="34" charset="0"/>
              </a:rPr>
              <a:t> </a:t>
            </a:r>
            <a:r>
              <a:rPr lang="en-US" sz="1600" b="1" dirty="0">
                <a:latin typeface="Lucida Sans Unicode" panose="020B0602030504020204" pitchFamily="34" charset="0"/>
              </a:rPr>
              <a:t>methods</a:t>
            </a:r>
            <a:r>
              <a:rPr lang="en-US" sz="1600" dirty="0">
                <a:latin typeface="Lucida Sans Unicode" panose="020B0602030504020204" pitchFamily="34" charset="0"/>
              </a:rPr>
              <a:t> like TENT on full-precision and quantized models. </a:t>
            </a:r>
          </a:p>
          <a:p>
            <a:pPr lvl="1"/>
            <a:r>
              <a:rPr lang="en-US" sz="1600" dirty="0">
                <a:latin typeface="Lucida Sans Unicode" panose="020B0602030504020204" pitchFamily="34" charset="0"/>
              </a:rPr>
              <a:t>Achieves up to 24x memory reduction on ImageNet-C using 8-bit </a:t>
            </a:r>
            <a:r>
              <a:rPr lang="en-US" sz="1600" dirty="0" err="1">
                <a:latin typeface="Lucida Sans Unicode" panose="020B0602030504020204" pitchFamily="34" charset="0"/>
              </a:rPr>
              <a:t>ViT</a:t>
            </a:r>
            <a:r>
              <a:rPr lang="en-US" sz="1600" dirty="0">
                <a:latin typeface="Lucida Sans Unicode" panose="020B0602030504020204" pitchFamily="34" charset="0"/>
              </a:rPr>
              <a:t>.</a:t>
            </a:r>
            <a:endParaRPr lang="he-IL" sz="1600" dirty="0">
              <a:latin typeface="Lucida Sans Unicode" panose="020B0602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7051-E1F1-46E2-AE0A-DD09801DFB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sp>
        <p:nvSpPr>
          <p:cNvPr id="9" name="Arrow: Down 8">
            <a:hlinkClick r:id="rId8" action="ppaction://hlinksldjump"/>
            <a:extLst>
              <a:ext uri="{FF2B5EF4-FFF2-40B4-BE49-F238E27FC236}">
                <a16:creationId xmlns:a16="http://schemas.microsoft.com/office/drawing/2014/main" id="{80B62D53-2351-480B-90B4-C5CB99FA21A5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0FE44-655B-49E0-AE97-09512711443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832BC0A-1516-41D9-B875-0ACAFC34F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00701"/>
              </p:ext>
            </p:extLst>
          </p:nvPr>
        </p:nvGraphicFramePr>
        <p:xfrm>
          <a:off x="7414204" y="508617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Test-Time Adaption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43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E424BA5-F06B-4CC5-87AD-736BDE946E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3309385"/>
                  </p:ext>
                </p:extLst>
              </p:nvPr>
            </p:nvGraphicFramePr>
            <p:xfrm>
              <a:off x="300412" y="2284440"/>
              <a:ext cx="1302304" cy="149352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1302304">
                      <a:extLst>
                        <a:ext uri="{9D8B030D-6E8A-4147-A177-3AD203B41FA5}">
                          <a16:colId xmlns:a16="http://schemas.microsoft.com/office/drawing/2014/main" val="2724530973"/>
                        </a:ext>
                      </a:extLst>
                    </a:gridCol>
                  </a:tblGrid>
                  <a:tr h="1325563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000" u="none" dirty="0"/>
                            <a:t>Problem:</a:t>
                          </a:r>
                        </a:p>
                        <a:p>
                          <a:pPr algn="ctr" rtl="0"/>
                          <a:r>
                            <a:rPr lang="en-US" sz="1200" dirty="0"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Transformers excel in </a:t>
                          </a:r>
                          <a:r>
                            <a:rPr lang="en-US" sz="1200" b="1" u="sng" dirty="0">
                              <a:solidFill>
                                <a:srgbClr val="00B05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NLP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sng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and </a:t>
                          </a:r>
                          <a:r>
                            <a:rPr lang="en-US" sz="1200" b="1" u="sng" dirty="0">
                              <a:solidFill>
                                <a:srgbClr val="00B05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vision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sng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sz="1200" b="0" u="none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,</a:t>
                          </a:r>
                          <a:endParaRPr lang="he-IL" sz="1200" b="1" u="sng" dirty="0">
                            <a:solidFill>
                              <a:srgbClr val="00B050"/>
                            </a:solidFill>
                            <a:latin typeface="Lucida Sans Unicode" panose="020B0602030504020204" pitchFamily="34" charset="0"/>
                            <a:cs typeface="Lucida Sans Unicode" panose="020B0602030504020204" pitchFamily="34" charset="0"/>
                          </a:endParaRPr>
                        </a:p>
                        <a:p>
                          <a:pPr algn="ctr" rtl="0"/>
                          <a:r>
                            <a:rPr lang="en-US" sz="1200" b="0" u="none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Struggle</a:t>
                          </a:r>
                          <a:r>
                            <a:rPr lang="en-US" sz="1200" b="0" u="none" baseline="0" dirty="0">
                              <a:solidFill>
                                <a:schemeClr val="tx1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 in </a:t>
                          </a:r>
                          <a:r>
                            <a:rPr lang="en-US" sz="1200" b="1" u="sng" dirty="0">
                              <a:solidFill>
                                <a:srgbClr val="FF000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time sires</a:t>
                          </a:r>
                          <a:r>
                            <a:rPr lang="en-US" sz="1200" b="1" u="sng" dirty="0">
                              <a:solidFill>
                                <a:srgbClr val="FF0000"/>
                              </a:solidFill>
                              <a:ea typeface="Cambria Math" panose="02040503050406030204" pitchFamily="18" charset="0"/>
                              <a:cs typeface="Lucida Sans Unicode" panose="020B0602030504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sng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  <m:t>↓</m:t>
                              </m:r>
                            </m:oMath>
                          </a14:m>
                          <a:r>
                            <a:rPr lang="en-US" sz="1200" b="1" u="sng" dirty="0">
                              <a:solidFill>
                                <a:srgbClr val="FF0000"/>
                              </a:solidFill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latin typeface="Lucida Sans Unicode" panose="020B0602030504020204" pitchFamily="34" charset="0"/>
                              <a:cs typeface="Lucida Sans Unicode" panose="020B0602030504020204" pitchFamily="34" charset="0"/>
                            </a:rPr>
                            <a:t>forecasting.</a:t>
                          </a:r>
                          <a:endParaRPr lang="he-IL" sz="1200" b="0" u="non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504377"/>
                      </a:ext>
                    </a:extLst>
                  </a:tr>
                </a:tbl>
              </a:graphicData>
            </a:graphic>
          </p:graphicFrame>
        </mc:Choice>
        <mc:Fallback xmlns:p14="http://schemas.microsoft.com/office/powerpoint/2010/main" xmlns:a16="http://schemas.microsoft.com/office/drawing/2014/main"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3E424BA5-F06B-4CC5-87AD-736BDE946E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3309385"/>
                  </p:ext>
                </p:extLst>
              </p:nvPr>
            </p:nvGraphicFramePr>
            <p:xfrm>
              <a:off x="300412" y="2284440"/>
              <a:ext cx="1302304" cy="1493520"/>
            </p:xfrm>
            <a:graphic>
              <a:graphicData uri="http://schemas.openxmlformats.org/drawingml/2006/table">
                <a:tbl>
                  <a:tblPr rtl="1" firstRow="1" bandRow="1">
                    <a:tableStyleId>{2D5ABB26-0587-4C30-8999-92F81FD0307C}</a:tableStyleId>
                  </a:tblPr>
                  <a:tblGrid>
                    <a:gridCol w="1302304">
                      <a:extLst>
                        <a:ext uri="{9D8B030D-6E8A-4147-A177-3AD203B41FA5}">
                          <a16:colId xmlns:a16="http://schemas.microsoft.com/office/drawing/2014/main" val="2724530973"/>
                        </a:ext>
                      </a:extLst>
                    </a:gridCol>
                  </a:tblGrid>
                  <a:tr h="149352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t="-2033" b="-36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650437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EA720A5-B517-4731-A1BB-D3E54F123107}"/>
              </a:ext>
            </a:extLst>
          </p:cNvPr>
          <p:cNvGraphicFramePr>
            <a:graphicFrameLocks noGrp="1"/>
          </p:cNvGraphicFramePr>
          <p:nvPr/>
        </p:nvGraphicFramePr>
        <p:xfrm>
          <a:off x="101051" y="4700952"/>
          <a:ext cx="1675223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675223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1100" b="0" u="sng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Finding</a:t>
                      </a:r>
                      <a:r>
                        <a:rPr lang="en-US" sz="1100" b="0" u="none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: </a:t>
                      </a:r>
                    </a:p>
                    <a:p>
                      <a:pPr algn="ctr" rtl="0"/>
                      <a:r>
                        <a:rPr lang="en-US" sz="1100" b="0" u="none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Attention has sharp landscape.</a:t>
                      </a:r>
                      <a:r>
                        <a:rPr lang="en-US" sz="1400" dirty="0"/>
                        <a:t> </a:t>
                      </a:r>
                    </a:p>
                    <a:p>
                      <a:pPr algn="ctr" rtl="0"/>
                      <a:r>
                        <a:rPr lang="en-US" sz="1400" u="sng" dirty="0"/>
                        <a:t>Solution</a:t>
                      </a:r>
                      <a:r>
                        <a:rPr lang="en-US" sz="1400" u="none" dirty="0"/>
                        <a:t>: </a:t>
                      </a:r>
                    </a:p>
                    <a:p>
                      <a:pPr algn="ctr" rtl="0"/>
                      <a:r>
                        <a:rPr lang="en-US" sz="1100" b="0" u="none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Sharpness-Aware Minimization (</a:t>
                      </a:r>
                      <a:r>
                        <a:rPr lang="en-US" sz="1100" b="1" u="none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SAM</a:t>
                      </a:r>
                      <a:r>
                        <a:rPr lang="en-US" sz="1100" b="0" u="none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).</a:t>
                      </a:r>
                      <a:endParaRPr lang="he-IL" sz="1100" b="0" u="none" kern="1200" dirty="0">
                        <a:solidFill>
                          <a:schemeClr val="tx1"/>
                        </a:solidFill>
                        <a:latin typeface="Lucida Sans Unicode" panose="020B0602030504020204" pitchFamily="34" charset="0"/>
                        <a:ea typeface="+mn-ea"/>
                        <a:cs typeface="Lucida Sans Unicode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446098" y="544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Shallow, lightweight transformer model optimized with Sharpness-Aware Minimization (SAM)</a:t>
            </a:r>
            <a:endParaRPr lang="he-I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378945-527E-439D-B290-4595136A038D}"/>
              </a:ext>
            </a:extLst>
          </p:cNvPr>
          <p:cNvSpPr/>
          <p:nvPr/>
        </p:nvSpPr>
        <p:spPr>
          <a:xfrm>
            <a:off x="838200" y="68103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SAMformer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Unlocking the Potential of Transformers in Time Series</a:t>
            </a:r>
          </a:p>
          <a:p>
            <a:r>
              <a:rPr lang="en-US" sz="1200" dirty="0"/>
              <a:t>[Forecasting with Sharpness-Aware Minimization and Channel-Wise Attention]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2" name="Rectangle 31">
            <a:hlinkClick r:id="rId4"/>
            <a:extLst>
              <a:ext uri="{FF2B5EF4-FFF2-40B4-BE49-F238E27FC236}">
                <a16:creationId xmlns:a16="http://schemas.microsoft.com/office/drawing/2014/main" id="{4249A500-F1CF-4105-92DF-4E85D415BD3E}"/>
              </a:ext>
            </a:extLst>
          </p:cNvPr>
          <p:cNvSpPr/>
          <p:nvPr/>
        </p:nvSpPr>
        <p:spPr>
          <a:xfrm>
            <a:off x="3160575" y="841015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33" name="Rectangle 32">
            <a:hlinkClick r:id="rId6"/>
            <a:extLst>
              <a:ext uri="{FF2B5EF4-FFF2-40B4-BE49-F238E27FC236}">
                <a16:creationId xmlns:a16="http://schemas.microsoft.com/office/drawing/2014/main" id="{DE8D6FBE-6985-43D1-8C24-5FCC6B48D56E}"/>
              </a:ext>
            </a:extLst>
          </p:cNvPr>
          <p:cNvSpPr/>
          <p:nvPr/>
        </p:nvSpPr>
        <p:spPr>
          <a:xfrm>
            <a:off x="3760941" y="841015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7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601031-9717-4AEC-B93C-E287071486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b="8832"/>
          <a:stretch/>
        </p:blipFill>
        <p:spPr>
          <a:xfrm>
            <a:off x="0" y="99626"/>
            <a:ext cx="1817914" cy="400050"/>
          </a:xfrm>
          <a:prstGeom prst="rect">
            <a:avLst/>
          </a:prstGeom>
        </p:spPr>
      </p:pic>
      <p:pic>
        <p:nvPicPr>
          <p:cNvPr id="37" name="Picture 2" descr="Illustration of flat and sharp minima. The flat minimum is robust to... |  Download Scientific Diagram">
            <a:extLst>
              <a:ext uri="{FF2B5EF4-FFF2-40B4-BE49-F238E27FC236}">
                <a16:creationId xmlns:a16="http://schemas.microsoft.com/office/drawing/2014/main" id="{5E12501C-B145-45F8-A457-A50ACC028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1" b="5260"/>
          <a:stretch/>
        </p:blipFill>
        <p:spPr bwMode="auto">
          <a:xfrm>
            <a:off x="2076450" y="4427582"/>
            <a:ext cx="2660329" cy="2097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9D8992A-EE23-4DAC-91D0-70870F6D8312}"/>
              </a:ext>
            </a:extLst>
          </p:cNvPr>
          <p:cNvSpPr/>
          <p:nvPr/>
        </p:nvSpPr>
        <p:spPr>
          <a:xfrm>
            <a:off x="3668086" y="5696885"/>
            <a:ext cx="458923" cy="33720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F769E27-37AC-4095-8101-CA98B1CBE92E}"/>
              </a:ext>
            </a:extLst>
          </p:cNvPr>
          <p:cNvSpPr/>
          <p:nvPr/>
        </p:nvSpPr>
        <p:spPr>
          <a:xfrm>
            <a:off x="3696661" y="4816390"/>
            <a:ext cx="458923" cy="33720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82E706A-A9EC-41CC-9BFB-DCC40C239B7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941" t="13543" r="13966" b="18564"/>
          <a:stretch/>
        </p:blipFill>
        <p:spPr>
          <a:xfrm>
            <a:off x="1928950" y="6293632"/>
            <a:ext cx="2820378" cy="4150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048918-42E1-4405-A283-1A5DF3B80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6098" y="1696700"/>
            <a:ext cx="2092852" cy="32763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8123F8A-73B3-438F-B19C-58C79DE1F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8950" y="2263147"/>
            <a:ext cx="3008615" cy="173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EB3F30-57A9-4E69-A4E9-E065D42809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9175" y="2367240"/>
            <a:ext cx="3172413" cy="153151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74D402A-EA2F-48D2-8C2E-9195E8B7A878}"/>
              </a:ext>
            </a:extLst>
          </p:cNvPr>
          <p:cNvGraphicFramePr>
            <a:graphicFrameLocks noGrp="1"/>
          </p:cNvGraphicFramePr>
          <p:nvPr/>
        </p:nvGraphicFramePr>
        <p:xfrm>
          <a:off x="4368159" y="49749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Optim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/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93F8325-6C40-4467-A5C1-8D63F7B2556B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20" name="Arrow: Down 19">
            <a:hlinkClick r:id="rId14" action="ppaction://hlinksldjump"/>
            <a:extLst>
              <a:ext uri="{FF2B5EF4-FFF2-40B4-BE49-F238E27FC236}">
                <a16:creationId xmlns:a16="http://schemas.microsoft.com/office/drawing/2014/main" id="{2E0DFB61-3F1D-4364-8680-7A17829BBFD1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776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7051-E1F1-46E2-AE0A-DD09801DFB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26B7A-07E5-4A41-9A68-64187849C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305" y="1466943"/>
            <a:ext cx="8754495" cy="4792607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2159909A-FC8F-4ACF-BF84-8CB70FE90CAB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CCD1E6-1A17-4207-BE13-16ED28103D4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0691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37051-E1F1-46E2-AE0A-DD09801DFB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484DC4-3AAD-4707-B49E-7F20453EE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317" y="1423970"/>
            <a:ext cx="8949183" cy="4752993"/>
          </a:xfrm>
          <a:prstGeom prst="rect">
            <a:avLst/>
          </a:prstGeom>
        </p:spPr>
      </p:pic>
      <p:sp>
        <p:nvSpPr>
          <p:cNvPr id="9" name="Arrow: Down 8">
            <a:hlinkClick r:id="rId9" action="ppaction://hlinksldjump"/>
            <a:extLst>
              <a:ext uri="{FF2B5EF4-FFF2-40B4-BE49-F238E27FC236}">
                <a16:creationId xmlns:a16="http://schemas.microsoft.com/office/drawing/2014/main" id="{1110312E-1F96-4C40-B3D6-BEE797425480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48AE4A-CD69-46CD-B971-208A5B691F53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24753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EB042A-CA90-4782-8BBB-BED5B0AF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3"/>
            <a:ext cx="10515600" cy="467995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</a:rPr>
              <a:t>Objective: </a:t>
            </a:r>
            <a:br>
              <a:rPr lang="en-US" sz="1800" dirty="0">
                <a:latin typeface="Lucida Sans Unicode" panose="020B0602030504020204" pitchFamily="34" charset="0"/>
              </a:rPr>
            </a:br>
            <a:r>
              <a:rPr lang="en-US" sz="1800" dirty="0">
                <a:latin typeface="Lucida Sans Unicode" panose="020B0602030504020204" pitchFamily="34" charset="0"/>
              </a:rPr>
              <a:t>Improve Out-of-Distribution (OOD) generalization in Time-Series Forecasting (TSF) using invariant learning principles.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Challenges in TSF: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Dynamic data distributions over time.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Unobserved variables influencing forecasts.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Lack of environment labels for standard invariant learning methods.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FOIL Framework: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Label Decomposition Component (CLD): Focuses on predicting the predictable part of the target while mitigating effects from unobserved variables.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Temporal Environment Inference Module (MTEI): Infers time-series environments without explicit labels using multi-head neural networks.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Time-Series Invariant Learning Module (MTIL): Learns invariant representations across inferred environments for robust generalization. </a:t>
            </a:r>
          </a:p>
          <a:p>
            <a:r>
              <a:rPr lang="en-US" sz="1800" dirty="0">
                <a:latin typeface="Lucida Sans Unicode" panose="020B0602030504020204" pitchFamily="34" charset="0"/>
              </a:rPr>
              <a:t>Key Results: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FOIL improves OOD generalization in TSF models.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</a:rPr>
              <a:t>Significant performance gains in public health forecasting (e.g., flu outbreaks).</a:t>
            </a:r>
            <a:endParaRPr lang="he-IL" sz="1200" dirty="0">
              <a:latin typeface="Lucida Sans Unicode" panose="020B0602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sp>
        <p:nvSpPr>
          <p:cNvPr id="11" name="Arrow: Down 10">
            <a:hlinkClick r:id="rId8" action="ppaction://hlinksldjump"/>
            <a:extLst>
              <a:ext uri="{FF2B5EF4-FFF2-40B4-BE49-F238E27FC236}">
                <a16:creationId xmlns:a16="http://schemas.microsoft.com/office/drawing/2014/main" id="{96C2B6E2-BAAD-4BF8-A592-396DB331F3CD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65CBE3-B062-45C9-8F72-D60DAB05117F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4B8E02-9973-4903-9616-E13224B6B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24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5F9A4A-78CF-41DC-8B6D-ADB4504D9C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59699" r="68737" b="24236"/>
          <a:stretch/>
        </p:blipFill>
        <p:spPr>
          <a:xfrm>
            <a:off x="2800874" y="1901952"/>
            <a:ext cx="8912827" cy="37455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79771-2A90-4163-B067-1341D35B29F2}"/>
              </a:ext>
            </a:extLst>
          </p:cNvPr>
          <p:cNvSpPr txBox="1"/>
          <p:nvPr/>
        </p:nvSpPr>
        <p:spPr>
          <a:xfrm>
            <a:off x="0" y="2258568"/>
            <a:ext cx="2715768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Two problems:</a:t>
            </a:r>
          </a:p>
          <a:p>
            <a:pPr marL="342900" indent="-342900">
              <a:buAutoNum type="arabicPeriod"/>
            </a:pPr>
            <a:r>
              <a:rPr lang="en-US" dirty="0"/>
              <a:t>(</a:t>
            </a:r>
            <a:r>
              <a:rPr lang="en-US" u="dottedHeavy" dirty="0"/>
              <a:t>E</a:t>
            </a:r>
            <a:r>
              <a:rPr lang="en-US" dirty="0"/>
              <a:t>) No environmental data.</a:t>
            </a:r>
          </a:p>
          <a:p>
            <a:pPr marL="342900" indent="-342900">
              <a:buAutoNum type="arabicPeriod"/>
            </a:pPr>
            <a:r>
              <a:rPr lang="en-US" dirty="0"/>
              <a:t>(</a:t>
            </a:r>
            <a:r>
              <a:rPr lang="en-US" u="dottedHeavy" dirty="0"/>
              <a:t>Z</a:t>
            </a:r>
            <a:r>
              <a:rPr lang="en-US" dirty="0"/>
              <a:t>) prediction Strongly depend on unknown variable.</a:t>
            </a:r>
            <a:endParaRPr lang="he-IL" dirty="0"/>
          </a:p>
        </p:txBody>
      </p:sp>
      <p:sp>
        <p:nvSpPr>
          <p:cNvPr id="10" name="Arrow: Down 9">
            <a:hlinkClick r:id="rId9" action="ppaction://hlinksldjump"/>
            <a:extLst>
              <a:ext uri="{FF2B5EF4-FFF2-40B4-BE49-F238E27FC236}">
                <a16:creationId xmlns:a16="http://schemas.microsoft.com/office/drawing/2014/main" id="{3FC6FF75-1803-4646-B8FF-0D47A82A6923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42E94-EF30-4547-B396-56E96277BDE7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17011A5-657C-4A1D-8DC1-413481E56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04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5F9A4A-78CF-41DC-8B6D-ADB4504D9C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79566" r="67468" b="4786"/>
          <a:stretch/>
        </p:blipFill>
        <p:spPr>
          <a:xfrm>
            <a:off x="389364" y="2157984"/>
            <a:ext cx="788349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393046-112D-4EFC-9C09-18F4053499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59699" r="83309" b="24236"/>
          <a:stretch/>
        </p:blipFill>
        <p:spPr>
          <a:xfrm>
            <a:off x="8415477" y="2157984"/>
            <a:ext cx="356316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0B711-2EA1-4DE9-BD1E-2EA877D992F2}"/>
              </a:ext>
            </a:extLst>
          </p:cNvPr>
          <p:cNvSpPr/>
          <p:nvPr/>
        </p:nvSpPr>
        <p:spPr>
          <a:xfrm>
            <a:off x="5434779" y="1788652"/>
            <a:ext cx="14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method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351A7A-5ACE-47B8-9730-BC0643F65F12}"/>
              </a:ext>
            </a:extLst>
          </p:cNvPr>
          <p:cNvSpPr/>
          <p:nvPr/>
        </p:nvSpPr>
        <p:spPr>
          <a:xfrm>
            <a:off x="9467115" y="1788652"/>
            <a:ext cx="130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Old method</a:t>
            </a:r>
            <a:endParaRPr lang="he-I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45471B-0D5B-4267-965A-04FA58564414}"/>
              </a:ext>
            </a:extLst>
          </p:cNvPr>
          <p:cNvCxnSpPr/>
          <p:nvPr/>
        </p:nvCxnSpPr>
        <p:spPr>
          <a:xfrm>
            <a:off x="676656" y="2834640"/>
            <a:ext cx="3401568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5CE4B4-28E3-4BEC-9862-0CB14F170490}"/>
              </a:ext>
            </a:extLst>
          </p:cNvPr>
          <p:cNvCxnSpPr>
            <a:cxnSpLocks/>
          </p:cNvCxnSpPr>
          <p:nvPr/>
        </p:nvCxnSpPr>
        <p:spPr>
          <a:xfrm>
            <a:off x="768096" y="2514600"/>
            <a:ext cx="3227832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hlinkClick r:id="rId9" action="ppaction://hlinksldjump"/>
            <a:extLst>
              <a:ext uri="{FF2B5EF4-FFF2-40B4-BE49-F238E27FC236}">
                <a16:creationId xmlns:a16="http://schemas.microsoft.com/office/drawing/2014/main" id="{A64D742B-3B4D-4F85-A78F-8735693B22B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08230-5344-450D-9571-455F68A37E6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63F0B0E-92CA-49A9-AE20-AF3A3745A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75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5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4ECC6-62A2-427E-8EC7-8BC33A7E06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7FFFA6D-C40B-444A-9057-39B95EDFC532}"/>
              </a:ext>
            </a:extLst>
          </p:cNvPr>
          <p:cNvGrpSpPr/>
          <p:nvPr/>
        </p:nvGrpSpPr>
        <p:grpSpPr>
          <a:xfrm>
            <a:off x="835152" y="2918577"/>
            <a:ext cx="9656064" cy="2085794"/>
            <a:chOff x="835152" y="2918577"/>
            <a:chExt cx="9656064" cy="2085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5F9A4A-78CF-41DC-8B6D-ADB4504D9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02" t="51875" r="36315" b="41833"/>
            <a:stretch/>
          </p:blipFill>
          <p:spPr>
            <a:xfrm>
              <a:off x="1700784" y="3577907"/>
              <a:ext cx="8790432" cy="142646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5B6E69-0F3F-4D70-AA36-74C2A557CC7B}"/>
                </a:ext>
              </a:extLst>
            </p:cNvPr>
            <p:cNvSpPr/>
            <p:nvPr/>
          </p:nvSpPr>
          <p:spPr>
            <a:xfrm>
              <a:off x="835152" y="2918577"/>
              <a:ext cx="12811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Optimize: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29AC01-412F-431F-9B5A-48053657071C}"/>
              </a:ext>
            </a:extLst>
          </p:cNvPr>
          <p:cNvGrpSpPr/>
          <p:nvPr/>
        </p:nvGrpSpPr>
        <p:grpSpPr>
          <a:xfrm>
            <a:off x="838200" y="1424678"/>
            <a:ext cx="7147675" cy="1453245"/>
            <a:chOff x="838200" y="1424678"/>
            <a:chExt cx="7147675" cy="14532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EFEFD0-918E-49DB-A95D-006E4C3DBA5F}"/>
                </a:ext>
              </a:extLst>
            </p:cNvPr>
            <p:cNvSpPr/>
            <p:nvPr/>
          </p:nvSpPr>
          <p:spPr>
            <a:xfrm>
              <a:off x="838200" y="1424678"/>
              <a:ext cx="13628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Assuming: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BE1FBA-B208-4875-A13E-882AAC7BB132}"/>
                </a:ext>
              </a:extLst>
            </p:cNvPr>
            <p:cNvGrpSpPr/>
            <p:nvPr/>
          </p:nvGrpSpPr>
          <p:grpSpPr>
            <a:xfrm>
              <a:off x="2773343" y="1827857"/>
              <a:ext cx="5212532" cy="1050066"/>
              <a:chOff x="2773343" y="1827857"/>
              <a:chExt cx="5212532" cy="105006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3C4D8D3-6FFE-4D37-8FDD-36CC06267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3343" y="1827857"/>
                <a:ext cx="5212532" cy="10364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3F3F1A6-9387-483D-9D6C-2899B9285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3343" y="1839730"/>
                <a:ext cx="5210902" cy="64779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E2DD54E-E087-4948-85C1-3C93E3063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3711" y="2368687"/>
                <a:ext cx="1812283" cy="509236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5FCBF0-80A9-4CCD-8B2C-BAC09BB74B1C}"/>
              </a:ext>
            </a:extLst>
          </p:cNvPr>
          <p:cNvGrpSpPr/>
          <p:nvPr/>
        </p:nvGrpSpPr>
        <p:grpSpPr>
          <a:xfrm>
            <a:off x="835152" y="5254120"/>
            <a:ext cx="7149093" cy="1242883"/>
            <a:chOff x="835152" y="5254120"/>
            <a:chExt cx="7149093" cy="12428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7F740F-1BCC-41BF-B941-D2DF3F0C8F82}"/>
                </a:ext>
              </a:extLst>
            </p:cNvPr>
            <p:cNvSpPr/>
            <p:nvPr/>
          </p:nvSpPr>
          <p:spPr>
            <a:xfrm>
              <a:off x="835152" y="5254120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Get: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93E012E-AF1F-494D-A044-F0A635A5153A}"/>
                    </a:ext>
                  </a:extLst>
                </p:cNvPr>
                <p:cNvSpPr/>
                <p:nvPr/>
              </p:nvSpPr>
              <p:spPr>
                <a:xfrm>
                  <a:off x="2773343" y="5856923"/>
                  <a:ext cx="5210902" cy="64008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p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𝐬𝐮𝐟</m:t>
                            </m:r>
                          </m:sup>
                        </m:sSup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sz="2400" b="1" dirty="0"/>
                </a:p>
              </p:txBody>
            </p:sp>
          </mc:Choice>
          <mc:Fallback xmlns:p14="http://schemas.microsoft.com/office/powerpoint/2010/main" xmlns:a16="http://schemas.microsoft.com/office/drawing/2014/main"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93E012E-AF1F-494D-A044-F0A635A515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3343" y="5856923"/>
                  <a:ext cx="5210902" cy="64008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Arrow: Down 17">
            <a:hlinkClick r:id="rId13" action="ppaction://hlinksldjump"/>
            <a:extLst>
              <a:ext uri="{FF2B5EF4-FFF2-40B4-BE49-F238E27FC236}">
                <a16:creationId xmlns:a16="http://schemas.microsoft.com/office/drawing/2014/main" id="{154FC7F4-5ABB-4FC9-AFB3-EB99CF786D33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9C32CE-1F5E-46A6-BB12-C71DE62052B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7CB8D6A-07CE-495B-BE3A-C933140B0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10978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2F5318-238C-4316-ACB2-95241FA23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Arrow: Down 2">
            <a:hlinkClick r:id="rId3" action="ppaction://hlinksldjump"/>
            <a:extLst>
              <a:ext uri="{FF2B5EF4-FFF2-40B4-BE49-F238E27FC236}">
                <a16:creationId xmlns:a16="http://schemas.microsoft.com/office/drawing/2014/main" id="{00007F1A-B935-433F-85DF-C0358DB194CE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95F7A7-B192-47CA-97B6-B5B8CD8D106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7164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EB042A-CA90-4782-8BBB-BED5B0AF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Code provides a structured approach to building programs and performing precise computations with an interpreter.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Language models (LMs) can leverage code-writing to enhance Chain of Thought (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 reasoning: Applies not only to logic and arithmetic tasks, but also semantic tasks or mixed problems.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Example: Detecting sarcasm in an essay using code.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LMs might struggle with edge cases in code execution.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However, LMs can succeed by emulating the interpreter and generating the expected output for complex tasks. </a:t>
            </a:r>
          </a:p>
          <a:p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Proposal: Chain of Code (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CoC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), an extension of </a:t>
            </a:r>
            <a:r>
              <a:rPr lang="en-US" sz="18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CoT</a:t>
            </a:r>
            <a:r>
              <a:rPr lang="en-US" sz="1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that improves LM-driven reasoning: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Formats semantic sub-tasks as pseudocode. </a:t>
            </a:r>
          </a:p>
          <a:p>
            <a:pPr lvl="1"/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Handles undefined behaviors with the LM acting as an “</a:t>
            </a:r>
            <a:r>
              <a:rPr lang="en-US" sz="1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LMulator</a:t>
            </a:r>
            <a:r>
              <a:rPr lang="en-US" sz="1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” to simulate missing functions</a:t>
            </a:r>
            <a:endParaRPr lang="he-IL" sz="1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1" name="Arrow: Down 10">
            <a:hlinkClick r:id="rId7" action="ppaction://hlinksldjump"/>
            <a:extLst>
              <a:ext uri="{FF2B5EF4-FFF2-40B4-BE49-F238E27FC236}">
                <a16:creationId xmlns:a16="http://schemas.microsoft.com/office/drawing/2014/main" id="{1CC8929E-F030-4C18-8369-2D5CC923681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1F9E9-502B-45DC-8253-7162E2ECFB62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A76DCFB-1AA3-40AB-8F2A-9E3B68671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0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hlinkClick r:id="rId8" action="ppaction://hlinksldjump"/>
            <a:extLst>
              <a:ext uri="{FF2B5EF4-FFF2-40B4-BE49-F238E27FC236}">
                <a16:creationId xmlns:a16="http://schemas.microsoft.com/office/drawing/2014/main" id="{501BECB3-C775-44B9-B535-559E4E144B0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85AE4-517A-4172-9B0A-3A3BED1ECDF6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A811D83-EDEB-4CAC-8352-4EF0D6C58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9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FC728-DDA1-4502-A3B0-66493DA6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4" y="1943256"/>
            <a:ext cx="7573073" cy="4233708"/>
          </a:xfrm>
          <a:prstGeom prst="rect">
            <a:avLst/>
          </a:prstGeom>
        </p:spPr>
      </p:pic>
      <p:sp>
        <p:nvSpPr>
          <p:cNvPr id="11" name="Arrow: Down 10">
            <a:hlinkClick r:id="rId9" action="ppaction://hlinksldjump"/>
            <a:extLst>
              <a:ext uri="{FF2B5EF4-FFF2-40B4-BE49-F238E27FC236}">
                <a16:creationId xmlns:a16="http://schemas.microsoft.com/office/drawing/2014/main" id="{3F4E931A-534D-4B26-8F05-5ABD50C646E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EF8947-7ED9-4268-971A-D977ADD725B4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4D3E3-6578-4004-A932-5C5DF05AD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9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16955"/>
              </p:ext>
            </p:extLst>
          </p:nvPr>
        </p:nvGraphicFramePr>
        <p:xfrm>
          <a:off x="-25069" y="2358965"/>
          <a:ext cx="2184541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184541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2000" u="none" dirty="0"/>
                        <a:t>Problem: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Both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Enhancing generalization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 algn="l" rtl="0">
                        <a:buAutoNum type="arabicParenBoth"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Predicting OOD performance using ID measurements</a:t>
                      </a:r>
                      <a:r>
                        <a:rPr lang="en-US" sz="1200" dirty="0"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788998" y="3079511"/>
            <a:ext cx="5526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Adopting soft labels can regulate training -&gt; </a:t>
            </a:r>
          </a:p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Generalize better to OOD.</a:t>
            </a:r>
            <a:endParaRPr lang="he-I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Arrow: Down 3">
            <a:hlinkClick r:id="rId2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ED6C683-A1BF-4934-8477-9BD8E606E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0" t="11555"/>
          <a:stretch/>
        </p:blipFill>
        <p:spPr>
          <a:xfrm>
            <a:off x="2329639" y="3866926"/>
            <a:ext cx="3227423" cy="2740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1FC6788-6C4C-420C-B641-B11E9C3890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05" t="25435" r="189" b="13909"/>
          <a:stretch/>
        </p:blipFill>
        <p:spPr>
          <a:xfrm>
            <a:off x="8265332" y="4294596"/>
            <a:ext cx="1759789" cy="2101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5BE099-DDC5-4A3B-BC74-FFE05FBB2D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4" b="34206"/>
          <a:stretch/>
        </p:blipFill>
        <p:spPr>
          <a:xfrm>
            <a:off x="2100536" y="2129761"/>
            <a:ext cx="4419312" cy="1554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604EAA-E978-4E90-8C06-5F0D30E7E1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034"/>
          <a:stretch/>
        </p:blipFill>
        <p:spPr>
          <a:xfrm>
            <a:off x="7032483" y="1259951"/>
            <a:ext cx="4328744" cy="15992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CBE4EE-1016-43EE-95E8-E3EDD6BD594D}"/>
              </a:ext>
            </a:extLst>
          </p:cNvPr>
          <p:cNvSpPr/>
          <p:nvPr/>
        </p:nvSpPr>
        <p:spPr>
          <a:xfrm>
            <a:off x="7467891" y="829302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buFontTx/>
              <a:buAutoNum type="arabicParenBoth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Enhancing generalization</a:t>
            </a:r>
            <a:endParaRPr lang="he-IL" dirty="0"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2A93C9-4FB0-403B-85A2-FCFDDFBEC557}"/>
              </a:ext>
            </a:extLst>
          </p:cNvPr>
          <p:cNvSpPr/>
          <p:nvPr/>
        </p:nvSpPr>
        <p:spPr>
          <a:xfrm>
            <a:off x="7467891" y="3931027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(2) Predicting OOD performance </a:t>
            </a:r>
            <a:endParaRPr lang="he-IL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94F46A7-D99E-48BD-B361-F64C9F0B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54521"/>
              </p:ext>
            </p:extLst>
          </p:nvPr>
        </p:nvGraphicFramePr>
        <p:xfrm>
          <a:off x="118966" y="4881035"/>
          <a:ext cx="1896470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189647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Lowest Common Ancestor (LCA)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7C93194D-B131-4942-8B22-767BAF4595D5}"/>
              </a:ext>
            </a:extLst>
          </p:cNvPr>
          <p:cNvSpPr/>
          <p:nvPr/>
        </p:nvSpPr>
        <p:spPr>
          <a:xfrm>
            <a:off x="838200" y="681037"/>
            <a:ext cx="619428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LCA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dirty="0"/>
              <a:t>Benchmarking Out-of-Distribution Generalization with Class Taxonomies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3" name="Rectangle 52">
            <a:hlinkClick r:id="rId7"/>
            <a:extLst>
              <a:ext uri="{FF2B5EF4-FFF2-40B4-BE49-F238E27FC236}">
                <a16:creationId xmlns:a16="http://schemas.microsoft.com/office/drawing/2014/main" id="{C9893933-4719-4EF1-A73F-123685F19AE7}"/>
              </a:ext>
            </a:extLst>
          </p:cNvPr>
          <p:cNvSpPr/>
          <p:nvPr/>
        </p:nvSpPr>
        <p:spPr>
          <a:xfrm>
            <a:off x="1776274" y="841015"/>
            <a:ext cx="700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8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54" name="Rectangle 53">
            <a:hlinkClick r:id="rId9"/>
            <a:extLst>
              <a:ext uri="{FF2B5EF4-FFF2-40B4-BE49-F238E27FC236}">
                <a16:creationId xmlns:a16="http://schemas.microsoft.com/office/drawing/2014/main" id="{9CE34177-028E-408A-873D-54040775DB2C}"/>
              </a:ext>
            </a:extLst>
          </p:cNvPr>
          <p:cNvSpPr/>
          <p:nvPr/>
        </p:nvSpPr>
        <p:spPr>
          <a:xfrm>
            <a:off x="2376641" y="841015"/>
            <a:ext cx="700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10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84E91C-DEEF-42AB-9F12-F244E7329D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165100" y="153682"/>
            <a:ext cx="572944" cy="662824"/>
          </a:xfrm>
          <a:prstGeom prst="ellipse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3B91DFBD-D563-424F-9A82-617D083D0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859279"/>
              </p:ext>
            </p:extLst>
          </p:nvPr>
        </p:nvGraphicFramePr>
        <p:xfrm>
          <a:off x="3076866" y="49863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ODD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0A79A49-3F2A-430F-8466-E24F8F8CB187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19" name="Arrow: Down 18">
            <a:hlinkClick r:id="rId13" action="ppaction://hlinksldjump"/>
            <a:extLst>
              <a:ext uri="{FF2B5EF4-FFF2-40B4-BE49-F238E27FC236}">
                <a16:creationId xmlns:a16="http://schemas.microsoft.com/office/drawing/2014/main" id="{F6341AE4-5017-4774-BA9B-3C9745BE06C3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49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FC728-DDA1-4502-A3B0-66493DA6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4" y="1943256"/>
            <a:ext cx="7573073" cy="4233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7A84A7-557A-4CF2-99E1-1E2380297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4073" y="1943254"/>
            <a:ext cx="7573073" cy="4233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069756-3CB0-4895-AAC7-91595ECB2ACB}"/>
              </a:ext>
            </a:extLst>
          </p:cNvPr>
          <p:cNvSpPr/>
          <p:nvPr/>
        </p:nvSpPr>
        <p:spPr>
          <a:xfrm>
            <a:off x="2420046" y="3238500"/>
            <a:ext cx="6981129" cy="2657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A67C63-1DF9-45F7-8544-213E50D36B38}"/>
              </a:ext>
            </a:extLst>
          </p:cNvPr>
          <p:cNvSpPr/>
          <p:nvPr/>
        </p:nvSpPr>
        <p:spPr>
          <a:xfrm>
            <a:off x="4958885" y="3390900"/>
            <a:ext cx="3156415" cy="25431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FFD47-EC9C-4367-8DA6-48C4701745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751" t="57591" r="41263" b="36559"/>
          <a:stretch/>
        </p:blipFill>
        <p:spPr>
          <a:xfrm>
            <a:off x="5136917" y="4581524"/>
            <a:ext cx="1362075" cy="247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B09B0-4CF5-4F31-8782-C9380E3631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557" t="57509" r="7875" b="34391"/>
          <a:stretch/>
        </p:blipFill>
        <p:spPr>
          <a:xfrm>
            <a:off x="7020622" y="4533899"/>
            <a:ext cx="951804" cy="3429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D49F4A8-97B0-4187-955D-1FEDB48C7D0C}"/>
              </a:ext>
            </a:extLst>
          </p:cNvPr>
          <p:cNvSpPr/>
          <p:nvPr/>
        </p:nvSpPr>
        <p:spPr>
          <a:xfrm>
            <a:off x="3673010" y="3390900"/>
            <a:ext cx="3156415" cy="25431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23CE06-7BAC-4506-8A46-F4CA05D711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74" t="55934" r="78771" b="34841"/>
          <a:stretch/>
        </p:blipFill>
        <p:spPr>
          <a:xfrm>
            <a:off x="3727892" y="4486274"/>
            <a:ext cx="1230991" cy="390526"/>
          </a:xfrm>
          <a:prstGeom prst="rect">
            <a:avLst/>
          </a:prstGeom>
        </p:spPr>
      </p:pic>
      <p:sp>
        <p:nvSpPr>
          <p:cNvPr id="15" name="Arrow: Down 14">
            <a:hlinkClick r:id="rId10" action="ppaction://hlinksldjump"/>
            <a:extLst>
              <a:ext uri="{FF2B5EF4-FFF2-40B4-BE49-F238E27FC236}">
                <a16:creationId xmlns:a16="http://schemas.microsoft.com/office/drawing/2014/main" id="{60ADC349-C8E9-4539-AB16-10F6E5770D11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35BBF-75F7-4F20-8DE1-45DE2C80FB58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B2FA805-3A89-4A78-8AE4-045650689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92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Chain of Code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Reasoning with a Language Model Augmented Code Emulator</a:t>
            </a:r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3A63BBDF-9D0E-4CBF-951D-DC2234FA7541}"/>
              </a:ext>
            </a:extLst>
          </p:cNvPr>
          <p:cNvSpPr/>
          <p:nvPr/>
        </p:nvSpPr>
        <p:spPr>
          <a:xfrm>
            <a:off x="3798750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3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FAD82B4-052D-4122-814E-2E609547C938}"/>
              </a:ext>
            </a:extLst>
          </p:cNvPr>
          <p:cNvSpPr/>
          <p:nvPr/>
        </p:nvSpPr>
        <p:spPr>
          <a:xfrm>
            <a:off x="4399116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9" name="Picture 10" descr="File:Google DeepMind logo.png - Wikimedia Commons">
            <a:extLst>
              <a:ext uri="{FF2B5EF4-FFF2-40B4-BE49-F238E27FC236}">
                <a16:creationId xmlns:a16="http://schemas.microsoft.com/office/drawing/2014/main" id="{D0938B8A-6039-4E1B-9C7C-02E7E8063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135152" y="47625"/>
            <a:ext cx="2262687" cy="5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11C32-29BD-47FC-AFCE-67D7E2E6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074" y="1943255"/>
            <a:ext cx="7573073" cy="4233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FC728-DDA1-4502-A3B0-66493DA60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74" y="1943256"/>
            <a:ext cx="7573073" cy="4233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7A84A7-557A-4CF2-99E1-1E2380297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4073" y="1943254"/>
            <a:ext cx="7573073" cy="4233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069756-3CB0-4895-AAC7-91595ECB2ACB}"/>
              </a:ext>
            </a:extLst>
          </p:cNvPr>
          <p:cNvSpPr/>
          <p:nvPr/>
        </p:nvSpPr>
        <p:spPr>
          <a:xfrm>
            <a:off x="2420046" y="3238500"/>
            <a:ext cx="6981129" cy="2657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A67C63-1DF9-45F7-8544-213E50D36B38}"/>
              </a:ext>
            </a:extLst>
          </p:cNvPr>
          <p:cNvSpPr/>
          <p:nvPr/>
        </p:nvSpPr>
        <p:spPr>
          <a:xfrm>
            <a:off x="4958885" y="3390900"/>
            <a:ext cx="3156415" cy="254317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FFD47-EC9C-4367-8DA6-48C4701745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751" t="57591" r="41263" b="36559"/>
          <a:stretch/>
        </p:blipFill>
        <p:spPr>
          <a:xfrm>
            <a:off x="5136917" y="4581524"/>
            <a:ext cx="1362075" cy="247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B09B0-4CF5-4F31-8782-C9380E3631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557" t="57509" r="7875" b="34391"/>
          <a:stretch/>
        </p:blipFill>
        <p:spPr>
          <a:xfrm>
            <a:off x="7020622" y="4533899"/>
            <a:ext cx="951804" cy="3429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D49F4A8-97B0-4187-955D-1FEDB48C7D0C}"/>
              </a:ext>
            </a:extLst>
          </p:cNvPr>
          <p:cNvSpPr/>
          <p:nvPr/>
        </p:nvSpPr>
        <p:spPr>
          <a:xfrm>
            <a:off x="3673010" y="3390900"/>
            <a:ext cx="3156415" cy="25431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23CE06-7BAC-4506-8A46-F4CA05D711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74" t="55934" r="78771" b="34841"/>
          <a:stretch/>
        </p:blipFill>
        <p:spPr>
          <a:xfrm>
            <a:off x="3727892" y="4486274"/>
            <a:ext cx="1230991" cy="390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A15B36-AE34-49DE-9756-7006A556E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4071" y="1943252"/>
            <a:ext cx="7573073" cy="4227164"/>
          </a:xfrm>
          <a:prstGeom prst="rect">
            <a:avLst/>
          </a:prstGeom>
        </p:spPr>
      </p:pic>
      <p:sp>
        <p:nvSpPr>
          <p:cNvPr id="16" name="Arrow: Down 15">
            <a:hlinkClick r:id="rId11" action="ppaction://hlinksldjump"/>
            <a:extLst>
              <a:ext uri="{FF2B5EF4-FFF2-40B4-BE49-F238E27FC236}">
                <a16:creationId xmlns:a16="http://schemas.microsoft.com/office/drawing/2014/main" id="{1CAF18AB-68DB-40C9-80A6-43E6BC4CEBAA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ACF21E-C7B3-459B-B4F5-9116E1840F9C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31F97BA-305C-44D5-AF22-B7890D5A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5076"/>
              </p:ext>
            </p:extLst>
          </p:nvPr>
        </p:nvGraphicFramePr>
        <p:xfrm>
          <a:off x="6160191" y="85153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3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42FD33-0379-46CD-9472-5327785B8948}"/>
              </a:ext>
            </a:extLst>
          </p:cNvPr>
          <p:cNvSpPr/>
          <p:nvPr/>
        </p:nvSpPr>
        <p:spPr>
          <a:xfrm>
            <a:off x="1104900" y="3094036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Categories explanation</a:t>
            </a:r>
          </a:p>
        </p:txBody>
      </p:sp>
    </p:spTree>
    <p:extLst>
      <p:ext uri="{BB962C8B-B14F-4D97-AF65-F5344CB8AC3E}">
        <p14:creationId xmlns:p14="http://schemas.microsoft.com/office/powerpoint/2010/main" val="2466704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46798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872394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169297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hlinkClick r:id="rId8" action="ppaction://hlinksldjump"/>
                        </a:rPr>
                        <a:t>SamFormer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56864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94921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hlinkClick r:id="rId12" action="ppaction://hlinksldjump"/>
                        </a:rPr>
                        <a:t>Neuro Visualizer</a:t>
                      </a:r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68794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22570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59361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77374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32173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linkClick r:id="rId20" action="ppaction://hlinksldjump"/>
                        </a:rPr>
                        <a:t>Homomorphic encryption</a:t>
                      </a:r>
                      <a:endParaRPr lang="en-US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43618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79482"/>
              </p:ext>
            </p:extLst>
          </p:nvPr>
        </p:nvGraphicFramePr>
        <p:xfrm>
          <a:off x="105979" y="1559307"/>
          <a:ext cx="1995615" cy="5320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05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OOD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Out of Distribution (OOD).</a:t>
                      </a:r>
                      <a:endParaRPr lang="he-IL" sz="900" dirty="0"/>
                    </a:p>
                    <a:p>
                      <a:pPr algn="l" rtl="0"/>
                      <a:r>
                        <a:rPr lang="en-US" sz="900" dirty="0"/>
                        <a:t>When the distributed at train, called In Distribution (ID) is not the same at test.</a:t>
                      </a:r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r>
                        <a:rPr lang="en-US" sz="900" u="none" dirty="0"/>
                        <a:t>When dealing with OOD it is beneficial for the data to be split into subsets, called environment, each has a different distribution.  </a:t>
                      </a:r>
                      <a:endParaRPr lang="he-IL" sz="900" u="none" dirty="0"/>
                    </a:p>
                    <a:p>
                      <a:pPr algn="l" rtl="0"/>
                      <a:endParaRPr lang="en-US" sz="900" u="sng" dirty="0"/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XRM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b="0" u="none" dirty="0"/>
                        <a:t>Automatically detect split the data into environments.</a:t>
                      </a:r>
                    </a:p>
                    <a:p>
                      <a:pPr algn="l" rtl="0"/>
                      <a:endParaRPr lang="en-US" sz="900" b="0" u="sng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LCA</a:t>
                      </a:r>
                      <a:r>
                        <a:rPr lang="en-US" sz="900" b="1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</a:p>
                    <a:p>
                      <a:pPr algn="l" rtl="0"/>
                      <a:r>
                        <a:rPr lang="en-US" sz="900" b="0" u="none" dirty="0"/>
                        <a:t>LCA on the ID has a strong correlation to the OOD accuracy.</a:t>
                      </a:r>
                      <a:endParaRPr lang="he-IL" sz="900" b="0" u="none" dirty="0"/>
                    </a:p>
                    <a:p>
                      <a:pPr algn="l" rtl="0"/>
                      <a:endParaRPr lang="en-US" sz="900" b="0" u="sng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900" dirty="0"/>
                        <a:t>Has an input that can be fine tune based on the test environment.</a:t>
                      </a:r>
                    </a:p>
                    <a:p>
                      <a:pPr algn="l" rtl="0"/>
                      <a:endParaRPr lang="en-US" sz="900" u="sng" dirty="0"/>
                    </a:p>
                    <a:p>
                      <a:pPr marL="0" algn="l" defTabSz="914400" rtl="0" eaLnBrk="1" latinLnBrk="0" hangingPunct="1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Time-Series Forecasting</a:t>
                      </a:r>
                    </a:p>
                    <a:p>
                      <a:pPr algn="l" rtl="0"/>
                      <a:r>
                        <a:rPr lang="en-US" sz="900" u="none" dirty="0"/>
                        <a:t>Find a subset of the train data that is learnable from the observations, allowing tools from invariant learning to be used, which improve OOD performants. </a:t>
                      </a:r>
                      <a:endParaRPr lang="he-IL" sz="900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BFAFCF-4D92-4454-9C63-F3C3BE8BFF8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4942" y="2445416"/>
            <a:ext cx="1885329" cy="812296"/>
          </a:xfrm>
          <a:prstGeom prst="rect">
            <a:avLst/>
          </a:prstGeom>
        </p:spPr>
      </p:pic>
      <p:sp>
        <p:nvSpPr>
          <p:cNvPr id="45" name="Arrow: Down 44">
            <a:hlinkClick r:id="rId38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271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5631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07986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55026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tx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83875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847932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3257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941687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37994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06765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0217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linkClick r:id="rId20" action="ppaction://hlinksldjump"/>
                        </a:rPr>
                        <a:t>Homomorphic encryption</a:t>
                      </a:r>
                      <a:endParaRPr lang="en-US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862280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84862"/>
              </p:ext>
            </p:extLst>
          </p:nvPr>
        </p:nvGraphicFramePr>
        <p:xfrm>
          <a:off x="105979" y="1559307"/>
          <a:ext cx="1995615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05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Optim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Optimization process, i.e., the training process.</a:t>
                      </a:r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XRM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b="0" u="none" dirty="0"/>
                        <a:t>Loss function that panelizes the model base on the worst subset of the data (worst performing environment).</a:t>
                      </a:r>
                    </a:p>
                    <a:p>
                      <a:pPr algn="l" rtl="0"/>
                      <a:endParaRPr lang="en-US" sz="1400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i="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SamFormer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Sharpness-Aware Minimization, to avoid sharp local minima.</a:t>
                      </a:r>
                      <a:endParaRPr lang="he-IL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endParaRPr lang="en-US" sz="14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LCA</a:t>
                      </a:r>
                      <a:r>
                        <a:rPr lang="en-US" sz="900" b="1" u="sng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</a:p>
                    <a:p>
                      <a:pPr algn="l" rtl="0"/>
                      <a:r>
                        <a:rPr lang="en-US" sz="900" b="0" u="none" dirty="0"/>
                        <a:t>LCA distance allows for soft labels instead of 1-hot encoding. </a:t>
                      </a:r>
                    </a:p>
                    <a:p>
                      <a:pPr algn="l" rtl="0"/>
                      <a:endParaRPr lang="en-US" sz="900" b="0" u="sng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900" dirty="0"/>
                        <a:t>Optimization with no back propagation (BP).</a:t>
                      </a:r>
                    </a:p>
                    <a:p>
                      <a:pPr algn="l" rtl="0"/>
                      <a:endParaRPr lang="en-US" sz="900" u="sng" dirty="0"/>
                    </a:p>
                    <a:p>
                      <a:pPr marL="0" algn="l" defTabSz="914400" rtl="0" eaLnBrk="1" latinLnBrk="0" hangingPunct="1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Time-Series Forecasting</a:t>
                      </a:r>
                    </a:p>
                    <a:p>
                      <a:pPr algn="l" rtl="0"/>
                      <a:r>
                        <a:rPr lang="en-US" sz="900" u="none" dirty="0"/>
                        <a:t>Estimate the learnable part of the data using optimization schema. </a:t>
                      </a:r>
                      <a:endParaRPr lang="he-IL" sz="900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736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476266"/>
              </p:ext>
            </p:extLst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115505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768457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/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42934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615000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85669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100039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911216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23460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3440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46920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95927"/>
              </p:ext>
            </p:extLst>
          </p:nvPr>
        </p:nvGraphicFramePr>
        <p:xfrm>
          <a:off x="105979" y="1559307"/>
          <a:ext cx="1995615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205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Transfor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Transformer is an architecture based on the multi-head attention. Transformers are considered SOTA in NLP and Vision tasks. Notable examples are, GPT and CLIP.</a:t>
                      </a:r>
                    </a:p>
                    <a:p>
                      <a:pPr algn="l" rtl="0"/>
                      <a:endParaRPr lang="en-US" sz="900" dirty="0"/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SamFormer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how to use Transformers for Timeseries. Uses channel-wise attention, which is light weight. </a:t>
                      </a:r>
                    </a:p>
                    <a:p>
                      <a:pPr algn="l" rtl="0"/>
                      <a:r>
                        <a:rPr lang="en-US" sz="1400" b="1" i="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Adding an additional input token to the Vision-Transformer,  that enable efficient Fine Tuning to the test environment.</a:t>
                      </a:r>
                      <a:endParaRPr lang="he-IL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endParaRPr lang="en-US" sz="14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2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Homomorphic encryption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Enabling the to evaluate on encrypted model and data (Homomorphic encryption) for </a:t>
                      </a:r>
                      <a:r>
                        <a:rPr lang="en-US" sz="900" b="0" u="none"/>
                        <a:t>Transformers.</a:t>
                      </a:r>
                    </a:p>
                    <a:p>
                      <a:r>
                        <a:rPr lang="en-US" sz="900" b="0" u="none" dirty="0"/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846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59265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861356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94401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10959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97938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4" action="ppaction://hlinksldjump"/>
                        </a:rPr>
                        <a:t>Chain of Code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5704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hlinkClick r:id="rId16" action="ppaction://hlinksldjump"/>
                        </a:rPr>
                        <a:t>Algebraic Structure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92251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hlinkClick r:id="rId17" action="ppaction://hlinksldjump"/>
                        </a:rPr>
                        <a:t>MagicLens</a:t>
                      </a:r>
                      <a:endParaRPr lang="he-IL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752573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33057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0AABC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0AABC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12588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7729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Timeseries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Time series is a series of data points indexed in time order. Most commonly, a time series is a sequence taken at successive equally spaced points in time. Thus it is a sequence of discrete-time data.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SamFormer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how to use Transformers for Timeseries. </a:t>
                      </a:r>
                    </a:p>
                    <a:p>
                      <a:pPr algn="l" rtl="0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Enabling the use of invariant learning for time series.</a:t>
                      </a: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88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895062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31195"/>
              </p:ext>
            </p:extLst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25651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9731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94095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97664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96430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35772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80803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66581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07724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Analysis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Analysis tools for ML development.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Neuro Visualizer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Visualize the loss landscape on a 2d manifold.</a:t>
                      </a:r>
                    </a:p>
                    <a:p>
                      <a:pPr algn="l" rtl="0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Chain of Code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Deconstruct a problem in a structural way using LLM integrated with executable cod.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MagicLens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dirty="0"/>
                        <a:t>Image search with text instruction.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Algebraic Structures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dirty="0"/>
                        <a:t>Manipulate mathematical structures directly on their latent embedding.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270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24174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41543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200545"/>
              </p:ext>
            </p:extLst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47666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471874"/>
              </p:ext>
            </p:extLst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91391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79974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71420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38743"/>
              </p:ext>
            </p:extLst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19295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highlight>
                            <a:srgbClr val="FFFF00"/>
                          </a:highlight>
                        </a:rPr>
                        <a:t>Classif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Data classification.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LCA Distance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Gives a soft label instead of 1-hot encoding, incentivize cross classes similarity learning.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567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090098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80739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03504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Expand and cluster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65096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93599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deploy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Deployment of ML models.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Test-Time Adaption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Optimization the model after deployment with no back propagation (BP).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Expand an cluster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Extracting models’ weights from the input output.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027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49836"/>
              </p:ext>
            </p:extLst>
          </p:nvPr>
        </p:nvGraphicFramePr>
        <p:xfrm>
          <a:off x="-19204" y="2673200"/>
          <a:ext cx="2093361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1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2000" u="none" dirty="0"/>
                        <a:t>Problem:</a:t>
                      </a:r>
                    </a:p>
                    <a:p>
                      <a:pPr lvl="1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2379544-3C7E-4221-80E6-0B336961FE63}"/>
              </a:ext>
            </a:extLst>
          </p:cNvPr>
          <p:cNvSpPr/>
          <p:nvPr/>
        </p:nvSpPr>
        <p:spPr>
          <a:xfrm>
            <a:off x="6958143" y="2907454"/>
            <a:ext cx="5526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Adding constraints when learning manifold-&gt; </a:t>
            </a:r>
          </a:p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Focuses the visualization.</a:t>
            </a:r>
            <a:endParaRPr lang="he-IL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94F46A7-D99E-48BD-B361-F64C9F0B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628920"/>
              </p:ext>
            </p:extLst>
          </p:nvPr>
        </p:nvGraphicFramePr>
        <p:xfrm>
          <a:off x="54469" y="4883375"/>
          <a:ext cx="2093360" cy="137160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2D manifold that contains the Trj, Using Autoencoder. 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83F039C6-1277-4FB5-BB74-0018F8C5A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" t="42398" r="578" b="2818"/>
          <a:stretch/>
        </p:blipFill>
        <p:spPr>
          <a:xfrm>
            <a:off x="1934474" y="2346951"/>
            <a:ext cx="4716565" cy="14579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8217A-293A-484E-B450-EF2444DD39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19"/>
          <a:stretch/>
        </p:blipFill>
        <p:spPr>
          <a:xfrm>
            <a:off x="2311199" y="4002300"/>
            <a:ext cx="3226498" cy="275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A3CFAF-5DF3-4CCC-B4D3-0C8A14CDA0B6}"/>
              </a:ext>
            </a:extLst>
          </p:cNvPr>
          <p:cNvSpPr/>
          <p:nvPr/>
        </p:nvSpPr>
        <p:spPr>
          <a:xfrm>
            <a:off x="1808753" y="1921614"/>
            <a:ext cx="2625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Trj is not on a 2D plane.</a:t>
            </a:r>
            <a:endParaRPr lang="he-I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D10095-E882-400B-8968-2D9370279EB2}"/>
              </a:ext>
            </a:extLst>
          </p:cNvPr>
          <p:cNvSpPr/>
          <p:nvPr/>
        </p:nvSpPr>
        <p:spPr>
          <a:xfrm>
            <a:off x="4540406" y="1931139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Its on a 2D Manifold!</a:t>
            </a:r>
            <a:endParaRPr lang="he-IL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758A4D-FD50-469C-BC0A-91FD31DE5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28" t="2017" r="19316" b="53380"/>
          <a:stretch/>
        </p:blipFill>
        <p:spPr>
          <a:xfrm>
            <a:off x="8150180" y="424963"/>
            <a:ext cx="2800517" cy="2248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70C99-BFC5-4D22-8128-4DA89CDC5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97" t="50140" r="-46" b="4914"/>
          <a:stretch/>
        </p:blipFill>
        <p:spPr>
          <a:xfrm>
            <a:off x="6465147" y="3998763"/>
            <a:ext cx="5526827" cy="21439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961B2C7-DE87-49A8-8D70-751A869826ED}"/>
              </a:ext>
            </a:extLst>
          </p:cNvPr>
          <p:cNvSpPr/>
          <p:nvPr/>
        </p:nvSpPr>
        <p:spPr>
          <a:xfrm>
            <a:off x="838200" y="681037"/>
            <a:ext cx="72771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Neuro-Visualizer</a:t>
            </a: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A Novel Auto-Encoder-Based Loss Landscape Visualization</a:t>
            </a:r>
          </a:p>
          <a:p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[</a:t>
            </a:r>
            <a:r>
              <a:rPr lang="en-US" sz="1200" dirty="0"/>
              <a:t>Method With an Application in Knowledge-Guided Machine Learning</a:t>
            </a:r>
            <a:r>
              <a:rPr lang="en-US" sz="1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]</a:t>
            </a:r>
            <a:endParaRPr lang="he-IL" sz="1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6" name="Rectangle 25">
            <a:hlinkClick r:id="rId7"/>
            <a:extLst>
              <a:ext uri="{FF2B5EF4-FFF2-40B4-BE49-F238E27FC236}">
                <a16:creationId xmlns:a16="http://schemas.microsoft.com/office/drawing/2014/main" id="{295890BB-BA96-473F-825F-587C8B7EAC21}"/>
              </a:ext>
            </a:extLst>
          </p:cNvPr>
          <p:cNvSpPr/>
          <p:nvPr/>
        </p:nvSpPr>
        <p:spPr>
          <a:xfrm>
            <a:off x="4303575" y="851537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8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27" name="Rectangle 26">
            <a:hlinkClick r:id="rId9"/>
            <a:extLst>
              <a:ext uri="{FF2B5EF4-FFF2-40B4-BE49-F238E27FC236}">
                <a16:creationId xmlns:a16="http://schemas.microsoft.com/office/drawing/2014/main" id="{8BAFD977-746B-4A06-AA80-51C47E533F04}"/>
              </a:ext>
            </a:extLst>
          </p:cNvPr>
          <p:cNvSpPr/>
          <p:nvPr/>
        </p:nvSpPr>
        <p:spPr>
          <a:xfrm>
            <a:off x="4903941" y="85153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10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5BE1D5-B4D3-4519-8193-2F5C2F8C89F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53100"/>
            <a:ext cx="1790700" cy="406138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448D76E-FE8E-402E-8284-BBA1134D3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0603"/>
              </p:ext>
            </p:extLst>
          </p:nvPr>
        </p:nvGraphicFramePr>
        <p:xfrm>
          <a:off x="5547222" y="5225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/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FC06BBF-D456-4A8B-A043-D7D668491573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30" name="Arrow: Down 29">
            <a:hlinkClick r:id="rId13" action="ppaction://hlinksldjump"/>
            <a:extLst>
              <a:ext uri="{FF2B5EF4-FFF2-40B4-BE49-F238E27FC236}">
                <a16:creationId xmlns:a16="http://schemas.microsoft.com/office/drawing/2014/main" id="{F1B07FB6-DBE2-4411-8846-C515CF348862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897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54990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90425"/>
              </p:ext>
            </p:extLst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595273"/>
              </p:ext>
            </p:extLst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76133"/>
              </p:ext>
            </p:extLst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34633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hlinkClick r:id="rId18" action="ppaction://hlinksldjump"/>
                        </a:rPr>
                        <a:t>Expand and cluster</a:t>
                      </a:r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44084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rgbClr val="0563C1"/>
                          </a:solidFill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964651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Vison Lang</a:t>
                      </a:r>
                      <a:endParaRPr lang="he-IL" sz="9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Vision language models are models that can learn simultaneously from images and texts to tackle many tasks, from visual question answering to image captioning.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Chain of Code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Deconstruct a problem in a structural way using LLM integrated with executable cod.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algn="l" rtl="0"/>
                      <a:r>
                        <a:rPr lang="en-US" sz="14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MagicLens</a:t>
                      </a:r>
                      <a:endParaRPr lang="he-IL" sz="1400" b="1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u="none" dirty="0"/>
                        <a:t>Image search with text instruction.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766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9F62A6-EB19-4F98-9BF7-089CA8D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rPr>
              <a:t>Relevant </a:t>
            </a:r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Papers:</a:t>
            </a:r>
            <a:endParaRPr lang="he-IL" dirty="0">
              <a:latin typeface="Lucida Sans Unicode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37669A-71D0-4E70-BCCC-C60A9C973D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1810006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6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XRM</a:t>
                      </a:r>
                      <a:endParaRPr lang="he-IL" sz="16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0BADA-568D-485B-B837-03AFEAF9A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9752"/>
              </p:ext>
            </p:extLst>
          </p:nvPr>
        </p:nvGraphicFramePr>
        <p:xfrm>
          <a:off x="3257627" y="5292917"/>
          <a:ext cx="1955109" cy="818275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Test-Time Adaption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14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761156-5674-4DCA-8354-2A17D5FDA1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2644363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1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SamFormer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9BB5B3-AD01-454F-AB78-D4B09610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3533629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LCA Distance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19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28FEB0-5126-40B0-A681-3FF1B239F7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4442772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400" b="1" dirty="0">
                          <a:solidFill>
                            <a:srgbClr val="0563C1"/>
                          </a:solidFill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Neuro Visualizer</a:t>
                      </a:r>
                      <a:endParaRPr lang="he-IL" sz="14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9596509-61C8-41CD-8351-600DC5A795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1911408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Chain of Code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B0BD3F1-FF7E-405E-AB37-99484A647A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521749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200" b="1" dirty="0">
                          <a:solidFill>
                            <a:srgbClr val="0563C1"/>
                          </a:solidFill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Algebraic Structure</a:t>
                      </a:r>
                      <a:endParaRPr lang="he-IL" sz="12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7BF88B-B0D4-48B3-9A9D-187418AF18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9592" y="2747867"/>
          <a:ext cx="1955109" cy="586716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rgbClr val="0563C1"/>
                          </a:solidFill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MagicLens</a:t>
                      </a:r>
                      <a:endParaRPr lang="he-IL" sz="1600" b="1" dirty="0">
                        <a:solidFill>
                          <a:srgbClr val="0563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Vison Lang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Analysis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9853BF4-67D2-46CA-AB1A-F7309A67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2986"/>
              </p:ext>
            </p:extLst>
          </p:nvPr>
        </p:nvGraphicFramePr>
        <p:xfrm>
          <a:off x="7839592" y="3584326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Expand and cluster</a:t>
                      </a:r>
                      <a:endParaRPr lang="he-IL" sz="12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deploy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5758C0-E726-44C7-B9E0-92465C938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97339"/>
              </p:ext>
            </p:extLst>
          </p:nvPr>
        </p:nvGraphicFramePr>
        <p:xfrm>
          <a:off x="7839592" y="4400908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Homomorphic encryption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rtl="1"/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Transfor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he-IL" sz="800" b="1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4961FDB-B0F5-419B-9DE7-E7AC8A2C568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EFF7FF"/>
              </a:clrFrom>
              <a:clrTo>
                <a:srgbClr val="EFF7FF">
                  <a:alpha val="0"/>
                </a:srgbClr>
              </a:clrTo>
            </a:clrChange>
          </a:blip>
          <a:srcRect l="28500" t="-2609" b="8831"/>
          <a:stretch/>
        </p:blipFill>
        <p:spPr>
          <a:xfrm>
            <a:off x="4536584" y="2692474"/>
            <a:ext cx="720000" cy="227940"/>
          </a:xfrm>
          <a:prstGeom prst="rect">
            <a:avLst/>
          </a:prstGeom>
        </p:spPr>
      </p:pic>
      <p:pic>
        <p:nvPicPr>
          <p:cNvPr id="18" name="Picture 2" descr="Meta Research">
            <a:extLst>
              <a:ext uri="{FF2B5EF4-FFF2-40B4-BE49-F238E27FC236}">
                <a16:creationId xmlns:a16="http://schemas.microsoft.com/office/drawing/2014/main" id="{DA984095-ABF5-4D5B-B4B2-D08F87FDB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23040" r="9547" b="23326"/>
          <a:stretch/>
        </p:blipFill>
        <p:spPr bwMode="auto">
          <a:xfrm>
            <a:off x="4536584" y="1867905"/>
            <a:ext cx="720000" cy="20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018DCE-D2E3-4999-AB10-A736A8D7E7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100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 l="8024" t="10061" r="11124" b="8818"/>
          <a:stretch/>
        </p:blipFill>
        <p:spPr>
          <a:xfrm>
            <a:off x="4716584" y="3472483"/>
            <a:ext cx="360000" cy="35450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6D7929-0175-4081-A525-D164F6FDF33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69000"/>
                    </a14:imgEffect>
                    <a14:imgEffect>
                      <a14:brightnessContrast contras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4532412"/>
            <a:ext cx="720000" cy="163299"/>
          </a:xfrm>
          <a:prstGeom prst="rect">
            <a:avLst/>
          </a:prstGeom>
        </p:spPr>
      </p:pic>
      <p:pic>
        <p:nvPicPr>
          <p:cNvPr id="21" name="Picture 10" descr="File:Google DeepMind logo.png - Wikimedia Commons">
            <a:extLst>
              <a:ext uri="{FF2B5EF4-FFF2-40B4-BE49-F238E27FC236}">
                <a16:creationId xmlns:a16="http://schemas.microsoft.com/office/drawing/2014/main" id="{4922F691-E115-4302-9CE7-A30A5F45E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1997421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76D80C-833F-45AE-82D0-80680B9115EC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3537" y="5201589"/>
            <a:ext cx="720000" cy="315971"/>
          </a:xfrm>
          <a:prstGeom prst="rect">
            <a:avLst/>
          </a:prstGeom>
        </p:spPr>
      </p:pic>
      <p:pic>
        <p:nvPicPr>
          <p:cNvPr id="23" name="Picture 10" descr="File:Google DeepMind logo.png - Wikimedia Commons">
            <a:extLst>
              <a:ext uri="{FF2B5EF4-FFF2-40B4-BE49-F238E27FC236}">
                <a16:creationId xmlns:a16="http://schemas.microsoft.com/office/drawing/2014/main" id="{21C5AE4C-1828-4800-ABE1-14F4AC02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95" b="89522" l="3691" r="96604">
                        <a14:foregroundMark x1="10089" y1="50797" x2="10876" y2="57403"/>
                        <a14:foregroundMark x1="5364" y1="66970" x2="3740" y2="58314"/>
                        <a14:foregroundMark x1="14173" y1="64009" x2="15404" y2="64009"/>
                        <a14:foregroundMark x1="22195" y1="66059" x2="24016" y2="66059"/>
                        <a14:foregroundMark x1="28543" y1="66059" x2="31841" y2="66059"/>
                        <a14:foregroundMark x1="33661" y1="58314" x2="34055" y2="61276"/>
                        <a14:foregroundMark x1="36762" y1="50797" x2="36762" y2="61276"/>
                        <a14:foregroundMark x1="51083" y1="36446" x2="51722" y2="45103"/>
                        <a14:foregroundMark x1="53740" y1="51708" x2="53740" y2="58314"/>
                        <a14:foregroundMark x1="59892" y1="50797" x2="59892" y2="56492"/>
                        <a14:foregroundMark x1="66683" y1="48064" x2="66486" y2="55581"/>
                        <a14:foregroundMark x1="73671" y1="35535" x2="74902" y2="38497"/>
                        <a14:foregroundMark x1="82874" y1="32802" x2="82874" y2="32802"/>
                        <a14:foregroundMark x1="82874" y1="44191" x2="82874" y2="52620"/>
                        <a14:foregroundMark x1="85974" y1="45103" x2="85974" y2="51708"/>
                        <a14:foregroundMark x1="96211" y1="43280" x2="96604" y2="48975"/>
                        <a14:foregroundMark x1="34301" y1="33713" x2="34301" y2="39408"/>
                        <a14:backgroundMark x1="38189" y1="49886" x2="38189" y2="49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 bwMode="auto">
          <a:xfrm>
            <a:off x="9268203" y="2771298"/>
            <a:ext cx="720000" cy="15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51D0E7-10B2-4630-A800-749BE90466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25917" y="3590000"/>
            <a:ext cx="404571" cy="144000"/>
          </a:xfrm>
          <a:prstGeom prst="rect">
            <a:avLst/>
          </a:prstGeom>
        </p:spPr>
      </p:pic>
      <p:pic>
        <p:nvPicPr>
          <p:cNvPr id="25" name="Picture 6" descr="IBM brand resources: accessing high-guality vector logo SVG, brand colors,  and more.">
            <a:extLst>
              <a:ext uri="{FF2B5EF4-FFF2-40B4-BE49-F238E27FC236}">
                <a16:creationId xmlns:a16="http://schemas.microsoft.com/office/drawing/2014/main" id="{4C3605B1-D39F-4D8C-9E9B-93B87DD18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754" r="9097" b="23173"/>
          <a:stretch/>
        </p:blipFill>
        <p:spPr bwMode="auto">
          <a:xfrm>
            <a:off x="9425917" y="4378797"/>
            <a:ext cx="3257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E8EBD3-8D6C-47F3-A342-E35A6DB4F77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68813" y="5244418"/>
            <a:ext cx="719390" cy="243861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ED5EA3-90EC-487B-AA90-CD0FE52900BC}"/>
              </a:ext>
            </a:extLst>
          </p:cNvPr>
          <p:cNvSpPr/>
          <p:nvPr/>
        </p:nvSpPr>
        <p:spPr>
          <a:xfrm flipV="1">
            <a:off x="2406432" y="1972476"/>
            <a:ext cx="535459" cy="4692377"/>
          </a:xfrm>
          <a:prstGeom prst="downArrow">
            <a:avLst/>
          </a:prstGeom>
          <a:gradFill>
            <a:gsLst>
              <a:gs pos="0">
                <a:srgbClr val="DAEFC3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27BD699-7EDC-4180-B05B-45B73AEFA420}"/>
              </a:ext>
            </a:extLst>
          </p:cNvPr>
          <p:cNvSpPr/>
          <p:nvPr/>
        </p:nvSpPr>
        <p:spPr>
          <a:xfrm flipV="1">
            <a:off x="6935418" y="1972140"/>
            <a:ext cx="535459" cy="4619159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DAEFC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E6212-27F0-4D67-9E24-99DA384F21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2867" y="2306695"/>
          <a:ext cx="505254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505254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Relevance</a:t>
                      </a:r>
                      <a:endParaRPr lang="he-IL" sz="2000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EFB0A6A-B237-4ED0-A36A-814796B66B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7627" y="6098015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b="1" kern="1200" dirty="0">
                          <a:solidFill>
                            <a:srgbClr val="0563C1"/>
                          </a:solidFill>
                          <a:latin typeface="+mn-lt"/>
                          <a:ea typeface="+mn-ea"/>
                          <a:cs typeface="+mn-cs"/>
                          <a:hlinkClick r:id="rId3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Time-Series Forecasting </a:t>
                      </a:r>
                      <a:endParaRPr lang="he-IL" sz="900" b="1" kern="1200" dirty="0">
                        <a:solidFill>
                          <a:srgbClr val="0563C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Optim</a:t>
                      </a:r>
                      <a:endParaRPr lang="he-IL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tx1"/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8AB8EBDE-8E48-4C2B-9746-CFD9B1A8A5B9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4593772" y="6093041"/>
            <a:ext cx="720000" cy="2909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9342E0-CBEA-4F89-91EB-4BD0FF94515D}"/>
              </a:ext>
            </a:extLst>
          </p:cNvPr>
          <p:cNvSpPr txBox="1"/>
          <p:nvPr/>
        </p:nvSpPr>
        <p:spPr>
          <a:xfrm>
            <a:off x="5366624" y="2181690"/>
            <a:ext cx="1579694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Automatic data balance.</a:t>
            </a:r>
            <a:endParaRPr lang="he-IL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9AF54F-16FA-4060-9D3C-4A09AD05880C}"/>
              </a:ext>
            </a:extLst>
          </p:cNvPr>
          <p:cNvSpPr/>
          <p:nvPr/>
        </p:nvSpPr>
        <p:spPr>
          <a:xfrm>
            <a:off x="5366624" y="6381434"/>
            <a:ext cx="12269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Find learnable part of data.</a:t>
            </a:r>
            <a:endParaRPr lang="he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E594C-C793-4277-ADB4-1639A14F813D}"/>
              </a:ext>
            </a:extLst>
          </p:cNvPr>
          <p:cNvSpPr/>
          <p:nvPr/>
        </p:nvSpPr>
        <p:spPr>
          <a:xfrm>
            <a:off x="5366624" y="5567285"/>
            <a:ext cx="12269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TTA without BP.</a:t>
            </a:r>
            <a:endParaRPr lang="he-IL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2EA18-B0AB-48AD-AA73-BC639AC28A3D}"/>
              </a:ext>
            </a:extLst>
          </p:cNvPr>
          <p:cNvSpPr/>
          <p:nvPr/>
        </p:nvSpPr>
        <p:spPr>
          <a:xfrm>
            <a:off x="5366624" y="4753137"/>
            <a:ext cx="14787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Manifold not 2D plane.</a:t>
            </a:r>
            <a:endParaRPr lang="he-IL" sz="10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519130-5BA6-45B2-A6EC-811D65713F33}"/>
              </a:ext>
            </a:extLst>
          </p:cNvPr>
          <p:cNvSpPr/>
          <p:nvPr/>
        </p:nvSpPr>
        <p:spPr>
          <a:xfrm>
            <a:off x="5366624" y="3777407"/>
            <a:ext cx="147878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Lowest Common Ancestor. </a:t>
            </a:r>
            <a:endParaRPr lang="he-IL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427C2-DB32-497C-AC6A-B68F2F5AF17E}"/>
              </a:ext>
            </a:extLst>
          </p:cNvPr>
          <p:cNvSpPr txBox="1"/>
          <p:nvPr/>
        </p:nvSpPr>
        <p:spPr>
          <a:xfrm>
            <a:off x="5366624" y="2881538"/>
            <a:ext cx="1478783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Sharpness-Aware Minimization. </a:t>
            </a:r>
            <a:endParaRPr lang="he-IL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EF6606-9C57-4C47-9569-8B723F18EC91}"/>
              </a:ext>
            </a:extLst>
          </p:cNvPr>
          <p:cNvSpPr txBox="1"/>
          <p:nvPr/>
        </p:nvSpPr>
        <p:spPr>
          <a:xfrm>
            <a:off x="10099539" y="220476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Executable using code  and LLM. </a:t>
            </a:r>
            <a:endParaRPr lang="he-IL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E9332-9327-48F9-91ED-97EA3B187E05}"/>
              </a:ext>
            </a:extLst>
          </p:cNvPr>
          <p:cNvSpPr txBox="1"/>
          <p:nvPr/>
        </p:nvSpPr>
        <p:spPr>
          <a:xfrm>
            <a:off x="10099539" y="3072003"/>
            <a:ext cx="1478783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Vision Lang search.</a:t>
            </a:r>
            <a:endParaRPr lang="he-IL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F850B6-A1A6-4E71-BEB1-BCCE8AFF39D0}"/>
              </a:ext>
            </a:extLst>
          </p:cNvPr>
          <p:cNvSpPr txBox="1"/>
          <p:nvPr/>
        </p:nvSpPr>
        <p:spPr>
          <a:xfrm>
            <a:off x="10099539" y="3846396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Extract NN weights from black box.</a:t>
            </a:r>
            <a:endParaRPr lang="he-I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0A48B5-1EB3-4296-B731-8E16C4E14D9D}"/>
              </a:ext>
            </a:extLst>
          </p:cNvPr>
          <p:cNvSpPr txBox="1"/>
          <p:nvPr/>
        </p:nvSpPr>
        <p:spPr>
          <a:xfrm>
            <a:off x="10099539" y="4681331"/>
            <a:ext cx="1478783" cy="4154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Evaluate on encrypted model and data</a:t>
            </a:r>
            <a:endParaRPr lang="he-IL" sz="10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18E51-13B7-4A72-A5D3-228E35B2D198}"/>
              </a:ext>
            </a:extLst>
          </p:cNvPr>
          <p:cNvSpPr txBox="1"/>
          <p:nvPr/>
        </p:nvSpPr>
        <p:spPr>
          <a:xfrm>
            <a:off x="10099539" y="5449378"/>
            <a:ext cx="2025785" cy="2539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dirty="0"/>
              <a:t>Math operator in latent space.</a:t>
            </a:r>
            <a:endParaRPr lang="he-IL" sz="1050" dirty="0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B17B74F-49BB-4EEB-B1EF-AC559EE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99192"/>
              </p:ext>
            </p:extLst>
          </p:nvPr>
        </p:nvGraphicFramePr>
        <p:xfrm>
          <a:off x="105979" y="1559307"/>
          <a:ext cx="2055989" cy="5221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39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63391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65205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26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Encryption</a:t>
                      </a:r>
                      <a:endParaRPr lang="he-IL" sz="900" b="1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3A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  <a:tr h="4960389">
                <a:tc gridSpan="3">
                  <a:txBody>
                    <a:bodyPr/>
                    <a:lstStyle/>
                    <a:p>
                      <a:pPr algn="l" rtl="0"/>
                      <a:r>
                        <a:rPr lang="en-US" sz="900" dirty="0"/>
                        <a:t>Encryption of ML models.</a:t>
                      </a:r>
                    </a:p>
                    <a:p>
                      <a:pPr algn="l" rtl="0"/>
                      <a:endParaRPr lang="en-US" sz="1400" b="1" u="sng" dirty="0">
                        <a:solidFill>
                          <a:srgbClr val="00AABC"/>
                        </a:solidFill>
                      </a:endParaRPr>
                    </a:p>
                    <a:p>
                      <a:pPr algn="l" rtl="0"/>
                      <a:r>
                        <a:rPr lang="en-US" sz="1400" b="1" u="sng" dirty="0">
                          <a:solidFill>
                            <a:schemeClr val="tx1"/>
                          </a:solidFill>
                        </a:rPr>
                        <a:t>Expand an cluster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algn="l" rtl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Extracting models’ weights from the input output. </a:t>
                      </a:r>
                    </a:p>
                    <a:p>
                      <a:pPr algn="l" rtl="0"/>
                      <a:endParaRPr 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r>
                        <a:rPr lang="en-US" sz="1200" b="1" u="sng" dirty="0">
                          <a:solidFill>
                            <a:schemeClr val="tx1"/>
                          </a:solidFill>
                        </a:rPr>
                        <a:t>Homomorphic encryption</a:t>
                      </a:r>
                      <a:endParaRPr lang="en-US" sz="900" b="1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Enabling the to evaluate on encrypted model and data (Homomorphic encryption) for </a:t>
                      </a:r>
                      <a:r>
                        <a:rPr lang="en-US" sz="900" b="0" u="none" dirty="0"/>
                        <a:t>Transformers.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u="non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 sz="9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840240"/>
                  </a:ext>
                </a:extLst>
              </a:tr>
            </a:tbl>
          </a:graphicData>
        </a:graphic>
      </p:graphicFrame>
      <p:sp>
        <p:nvSpPr>
          <p:cNvPr id="45" name="Arrow: Down 44">
            <a:hlinkClick r:id="rId37" action="ppaction://hlinksldjump"/>
            <a:extLst>
              <a:ext uri="{FF2B5EF4-FFF2-40B4-BE49-F238E27FC236}">
                <a16:creationId xmlns:a16="http://schemas.microsoft.com/office/drawing/2014/main" id="{72DB9FEF-C85F-4ED6-8B0F-B1C12E469B49}"/>
              </a:ext>
            </a:extLst>
          </p:cNvPr>
          <p:cNvSpPr/>
          <p:nvPr/>
        </p:nvSpPr>
        <p:spPr>
          <a:xfrm flipV="1">
            <a:off x="11709949" y="63549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CAA25-E441-4EAD-8AFC-4499849D3695}"/>
              </a:ext>
            </a:extLst>
          </p:cNvPr>
          <p:cNvSpPr/>
          <p:nvPr/>
        </p:nvSpPr>
        <p:spPr>
          <a:xfrm>
            <a:off x="10950698" y="641099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Back: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29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E424BA5-F06B-4CC5-87AD-736BDE946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686658"/>
              </p:ext>
            </p:extLst>
          </p:nvPr>
        </p:nvGraphicFramePr>
        <p:xfrm>
          <a:off x="505136" y="2067939"/>
          <a:ext cx="2093361" cy="1325563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1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0"/>
                      <a:r>
                        <a:rPr lang="en-US" sz="2000" u="none" dirty="0"/>
                        <a:t>Problem:</a:t>
                      </a:r>
                    </a:p>
                    <a:p>
                      <a:pPr lvl="1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 TTA requires BP.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94F46A7-D99E-48BD-B361-F64C9F0B8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3091"/>
              </p:ext>
            </p:extLst>
          </p:nvPr>
        </p:nvGraphicFramePr>
        <p:xfrm>
          <a:off x="644525" y="4378803"/>
          <a:ext cx="2093360" cy="1615440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2093360">
                  <a:extLst>
                    <a:ext uri="{9D8B030D-6E8A-4147-A177-3AD203B41FA5}">
                      <a16:colId xmlns:a16="http://schemas.microsoft.com/office/drawing/2014/main" val="2724530973"/>
                    </a:ext>
                  </a:extLst>
                </a:gridCol>
              </a:tblGrid>
              <a:tr h="1325563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Solution:</a:t>
                      </a:r>
                    </a:p>
                    <a:p>
                      <a:pPr algn="ctr" rtl="1"/>
                      <a:r>
                        <a:rPr lang="en-US" sz="1600" dirty="0">
                          <a:latin typeface="Lucida Sans Unicode" panose="020B0602030504020204" pitchFamily="34" charset="0"/>
                        </a:rPr>
                        <a:t>Forward-Optimization Adaptation (FOA),  </a:t>
                      </a:r>
                      <a:r>
                        <a:rPr lang="en-US" sz="1600" b="1" dirty="0">
                          <a:latin typeface="Lucida Sans Unicode" panose="020B0602030504020204" pitchFamily="34" charset="0"/>
                        </a:rPr>
                        <a:t>backpropagation-free</a:t>
                      </a:r>
                      <a:r>
                        <a:rPr lang="en-US" sz="1600" dirty="0">
                          <a:latin typeface="Lucida Sans Unicode" panose="020B0602030504020204" pitchFamily="34" charset="0"/>
                        </a:rPr>
                        <a:t> method. </a:t>
                      </a:r>
                      <a:endParaRPr lang="he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04377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8B2C269-A9CD-4967-9E0D-5BF41B9BA9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95" r="327" b="28714"/>
          <a:stretch/>
        </p:blipFill>
        <p:spPr>
          <a:xfrm>
            <a:off x="3509110" y="1799311"/>
            <a:ext cx="5278283" cy="1594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FA838E-ACB3-41E4-B071-6A0F405028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78" t="20872" r="18684" b="12912"/>
          <a:stretch/>
        </p:blipFill>
        <p:spPr>
          <a:xfrm>
            <a:off x="3429004" y="3612910"/>
            <a:ext cx="5668233" cy="3147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73CDF6-5F16-4BA4-8C1F-7014E1E678D4}"/>
              </a:ext>
            </a:extLst>
          </p:cNvPr>
          <p:cNvSpPr/>
          <p:nvPr/>
        </p:nvSpPr>
        <p:spPr>
          <a:xfrm>
            <a:off x="838200" y="681037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Test-Time Model Adaptation (TTA)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with Only Forward Passes</a:t>
            </a:r>
          </a:p>
        </p:txBody>
      </p:sp>
      <p:sp>
        <p:nvSpPr>
          <p:cNvPr id="32" name="Rectangle 31">
            <a:hlinkClick r:id="rId6"/>
            <a:extLst>
              <a:ext uri="{FF2B5EF4-FFF2-40B4-BE49-F238E27FC236}">
                <a16:creationId xmlns:a16="http://schemas.microsoft.com/office/drawing/2014/main" id="{15511F4B-378E-44B2-BC0A-8467435818E0}"/>
              </a:ext>
            </a:extLst>
          </p:cNvPr>
          <p:cNvSpPr/>
          <p:nvPr/>
        </p:nvSpPr>
        <p:spPr>
          <a:xfrm>
            <a:off x="6156034" y="820612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7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33" name="Rectangle 32">
            <a:hlinkClick r:id="rId8"/>
            <a:extLst>
              <a:ext uri="{FF2B5EF4-FFF2-40B4-BE49-F238E27FC236}">
                <a16:creationId xmlns:a16="http://schemas.microsoft.com/office/drawing/2014/main" id="{9DC8700B-002F-4DA3-9F02-7495D3F15C7D}"/>
              </a:ext>
            </a:extLst>
          </p:cNvPr>
          <p:cNvSpPr/>
          <p:nvPr/>
        </p:nvSpPr>
        <p:spPr>
          <a:xfrm>
            <a:off x="6756400" y="82061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9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3A4579-1297-40CC-B3AC-9F6F90CB2C8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26"/>
            <a:ext cx="1819275" cy="798386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7813246-FDDF-4337-BD3F-9CEED2229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07273"/>
              </p:ext>
            </p:extLst>
          </p:nvPr>
        </p:nvGraphicFramePr>
        <p:xfrm>
          <a:off x="7414204" y="508617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Transfor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E826B1E-05DA-41C0-94E4-B40079210A1D}"/>
              </a:ext>
            </a:extLst>
          </p:cNvPr>
          <p:cNvSpPr/>
          <p:nvPr/>
        </p:nvSpPr>
        <p:spPr>
          <a:xfrm>
            <a:off x="9118445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14" name="Arrow: Down 13">
            <a:hlinkClick r:id="rId12" action="ppaction://hlinksldjump"/>
            <a:extLst>
              <a:ext uri="{FF2B5EF4-FFF2-40B4-BE49-F238E27FC236}">
                <a16:creationId xmlns:a16="http://schemas.microsoft.com/office/drawing/2014/main" id="{DC811DE2-BC11-44BA-AA05-A7A94C1C4365}"/>
              </a:ext>
            </a:extLst>
          </p:cNvPr>
          <p:cNvSpPr/>
          <p:nvPr/>
        </p:nvSpPr>
        <p:spPr>
          <a:xfrm flipV="1">
            <a:off x="10002020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910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hlinkClick r:id="rId3" action="ppaction://hlinksldjump"/>
            <a:extLst>
              <a:ext uri="{FF2B5EF4-FFF2-40B4-BE49-F238E27FC236}">
                <a16:creationId xmlns:a16="http://schemas.microsoft.com/office/drawing/2014/main" id="{C937288A-117D-4CB3-B770-4F6A26B8CE1A}"/>
              </a:ext>
            </a:extLst>
          </p:cNvPr>
          <p:cNvSpPr/>
          <p:nvPr/>
        </p:nvSpPr>
        <p:spPr>
          <a:xfrm>
            <a:off x="11709949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0658B-951B-4019-A9DB-8B30795199F3}"/>
              </a:ext>
            </a:extLst>
          </p:cNvPr>
          <p:cNvSpPr/>
          <p:nvPr/>
        </p:nvSpPr>
        <p:spPr>
          <a:xfrm>
            <a:off x="10950698" y="641099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More: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AE3D59-A978-4BA0-B932-FEDCA586C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79566" r="67468" b="4786"/>
          <a:stretch/>
        </p:blipFill>
        <p:spPr>
          <a:xfrm>
            <a:off x="361828" y="2005584"/>
            <a:ext cx="788349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5E3B33-12D9-407C-88D9-A6E8F26F7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59699" r="83309" b="24236"/>
          <a:stretch/>
        </p:blipFill>
        <p:spPr>
          <a:xfrm>
            <a:off x="8415477" y="2005584"/>
            <a:ext cx="3563164" cy="3044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AF65128-2423-4FDA-A7F5-439947A9C392}"/>
              </a:ext>
            </a:extLst>
          </p:cNvPr>
          <p:cNvSpPr/>
          <p:nvPr/>
        </p:nvSpPr>
        <p:spPr>
          <a:xfrm>
            <a:off x="5434779" y="1636252"/>
            <a:ext cx="145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method</a:t>
            </a:r>
            <a:endParaRPr lang="he-IL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378B60-E7FD-4451-82BB-E930C737F837}"/>
              </a:ext>
            </a:extLst>
          </p:cNvPr>
          <p:cNvSpPr/>
          <p:nvPr/>
        </p:nvSpPr>
        <p:spPr>
          <a:xfrm>
            <a:off x="9467115" y="1636252"/>
            <a:ext cx="130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Old method</a:t>
            </a:r>
            <a:endParaRPr lang="he-IL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D21564-9629-4EAC-B8B7-C44689628CA0}"/>
              </a:ext>
            </a:extLst>
          </p:cNvPr>
          <p:cNvCxnSpPr/>
          <p:nvPr/>
        </p:nvCxnSpPr>
        <p:spPr>
          <a:xfrm>
            <a:off x="676656" y="2682240"/>
            <a:ext cx="3401568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A61F7B-DC88-4CAC-8D33-55EBE33C6138}"/>
              </a:ext>
            </a:extLst>
          </p:cNvPr>
          <p:cNvCxnSpPr>
            <a:cxnSpLocks/>
          </p:cNvCxnSpPr>
          <p:nvPr/>
        </p:nvCxnSpPr>
        <p:spPr>
          <a:xfrm>
            <a:off x="768096" y="2371725"/>
            <a:ext cx="3227832" cy="0"/>
          </a:xfrm>
          <a:prstGeom prst="line">
            <a:avLst/>
          </a:prstGeom>
          <a:ln w="38100">
            <a:solidFill>
              <a:srgbClr val="1568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5346C-1216-460F-9150-CEC6D7574D9A}"/>
              </a:ext>
            </a:extLst>
          </p:cNvPr>
          <p:cNvGrpSpPr/>
          <p:nvPr/>
        </p:nvGrpSpPr>
        <p:grpSpPr>
          <a:xfrm>
            <a:off x="0" y="5507997"/>
            <a:ext cx="7176025" cy="1062867"/>
            <a:chOff x="1356796" y="3793976"/>
            <a:chExt cx="7790933" cy="115155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A3B2790-8975-4550-B617-104CD003D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40" t="51875" r="37593" b="41833"/>
            <a:stretch/>
          </p:blipFill>
          <p:spPr>
            <a:xfrm>
              <a:off x="2835585" y="3848992"/>
              <a:ext cx="6312144" cy="109653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9F5B3D-7999-4C13-880F-915140A78FEE}"/>
                </a:ext>
              </a:extLst>
            </p:cNvPr>
            <p:cNvSpPr/>
            <p:nvPr/>
          </p:nvSpPr>
          <p:spPr>
            <a:xfrm>
              <a:off x="1356796" y="3793976"/>
              <a:ext cx="12811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Optimize: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6D2F2B-7E8E-42CF-8698-54A71643EEBB}"/>
              </a:ext>
            </a:extLst>
          </p:cNvPr>
          <p:cNvGrpSpPr/>
          <p:nvPr/>
        </p:nvGrpSpPr>
        <p:grpSpPr>
          <a:xfrm>
            <a:off x="7495217" y="5523223"/>
            <a:ext cx="2947264" cy="688167"/>
            <a:chOff x="7825401" y="5696693"/>
            <a:chExt cx="2947264" cy="6881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E99E72-4F72-4CA0-93E7-7C9A61FB23C5}"/>
                </a:ext>
              </a:extLst>
            </p:cNvPr>
            <p:cNvSpPr/>
            <p:nvPr/>
          </p:nvSpPr>
          <p:spPr>
            <a:xfrm>
              <a:off x="7825401" y="5696693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</a:rPr>
                <a:t>Get: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D194847-2194-4BA8-82B6-135A964A3BD5}"/>
                    </a:ext>
                  </a:extLst>
                </p:cNvPr>
                <p:cNvSpPr/>
                <p:nvPr/>
              </p:nvSpPr>
              <p:spPr>
                <a:xfrm>
                  <a:off x="8465320" y="5744780"/>
                  <a:ext cx="2307345" cy="64008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  <m:sup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𝐬𝐮𝐟</m:t>
                            </m:r>
                          </m:sup>
                        </m:sSup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sz="2400" b="1" dirty="0"/>
                </a:p>
              </p:txBody>
            </p:sp>
          </mc:Choice>
          <mc:Fallback xmlns:p14="http://schemas.microsoft.com/office/powerpoint/2010/main" xmlns:a16="http://schemas.microsoft.com/office/drawing/2014/main"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D194847-2194-4BA8-82B6-135A964A3B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320" y="5744780"/>
                  <a:ext cx="2307345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B89D544-1C3A-4E98-ACC0-E2101A4CFD8F}"/>
              </a:ext>
            </a:extLst>
          </p:cNvPr>
          <p:cNvSpPr/>
          <p:nvPr/>
        </p:nvSpPr>
        <p:spPr>
          <a:xfrm>
            <a:off x="838200" y="681037"/>
            <a:ext cx="727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Time-Series Forecasting (TSF)</a:t>
            </a:r>
          </a:p>
          <a:p>
            <a:r>
              <a:rPr lang="en-US" sz="1200" dirty="0">
                <a:latin typeface="+mj-lt"/>
                <a:cs typeface="Arial" panose="020B0604020202020204" pitchFamily="34" charset="0"/>
              </a:rPr>
              <a:t>for Out-of-Distribution Generalization Using Invariant Learning</a:t>
            </a:r>
          </a:p>
          <a:p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2" name="Rectangle 41">
            <a:hlinkClick r:id="rId6"/>
            <a:extLst>
              <a:ext uri="{FF2B5EF4-FFF2-40B4-BE49-F238E27FC236}">
                <a16:creationId xmlns:a16="http://schemas.microsoft.com/office/drawing/2014/main" id="{53E8D27E-F519-4A9B-A50A-F0CF4B9DE5E8}"/>
              </a:ext>
            </a:extLst>
          </p:cNvPr>
          <p:cNvSpPr/>
          <p:nvPr/>
        </p:nvSpPr>
        <p:spPr>
          <a:xfrm>
            <a:off x="5378794" y="793180"/>
            <a:ext cx="60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rgbClr val="303030"/>
                </a:solidFill>
                <a:latin typeface="-apple-system"/>
                <a:hlinkClick r:id="rId7" action="ppaction://hlinkfile"/>
              </a:rPr>
              <a:t>Paper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sp>
        <p:nvSpPr>
          <p:cNvPr id="43" name="Rectangle 42">
            <a:hlinkClick r:id="rId8"/>
            <a:extLst>
              <a:ext uri="{FF2B5EF4-FFF2-40B4-BE49-F238E27FC236}">
                <a16:creationId xmlns:a16="http://schemas.microsoft.com/office/drawing/2014/main" id="{440F4446-0DE8-4E2E-83CB-DEEF859C2AF1}"/>
              </a:ext>
            </a:extLst>
          </p:cNvPr>
          <p:cNvSpPr/>
          <p:nvPr/>
        </p:nvSpPr>
        <p:spPr>
          <a:xfrm>
            <a:off x="5979160" y="793180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>
                <a:solidFill>
                  <a:srgbClr val="303030"/>
                </a:solidFill>
                <a:latin typeface="-apple-system"/>
                <a:hlinkClick r:id="rId9" action="ppaction://hlinkfile"/>
              </a:rPr>
              <a:t>Code</a:t>
            </a:r>
            <a:endParaRPr lang="en-US" sz="1400" i="0" u="sng" dirty="0">
              <a:solidFill>
                <a:srgbClr val="303030"/>
              </a:solidFill>
              <a:effectLst/>
              <a:latin typeface="-apple-system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5A5297-7083-428E-BF08-6AA7DB91D4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82" b="8283" l="909" r="11788">
                        <a14:foregroundMark x1="2303" y1="4444" x2="2303" y2="4444"/>
                        <a14:foregroundMark x1="4091" y1="4606" x2="3303" y2="4606"/>
                        <a14:foregroundMark x1="6212" y1="4444" x2="6212" y2="4444"/>
                        <a14:foregroundMark x1="5394" y1="6869" x2="5394" y2="5939"/>
                        <a14:foregroundMark x1="6303" y1="7111" x2="6303" y2="6707"/>
                        <a14:foregroundMark x1="9394" y1="6182" x2="9394" y2="6182"/>
                        <a14:foregroundMark x1="8000" y1="7111" x2="8000" y2="7111"/>
                        <a14:foregroundMark x1="10394" y1="4727" x2="10394" y2="4727"/>
                        <a14:foregroundMark x1="8788" y1="3919" x2="8788" y2="3919"/>
                        <a14:foregroundMark x1="4515" y1="4202" x2="4515" y2="4202"/>
                        <a14:foregroundMark x1="909" y1="3919" x2="909" y2="3919"/>
                        <a14:foregroundMark x1="8000" y1="4323" x2="8000" y2="4323"/>
                        <a14:foregroundMark x1="5909" y1="4323" x2="5909" y2="4323"/>
                        <a14:foregroundMark x1="6212" y1="4323" x2="6212" y2="4323"/>
                        <a14:backgroundMark x1="8394" y1="7636" x2="8394" y2="7636"/>
                        <a14:backgroundMark x1="8606" y1="7798" x2="7697" y2="7394"/>
                        <a14:backgroundMark x1="5394" y1="4848" x2="5091" y2="4848"/>
                        <a14:backgroundMark x1="11000" y1="7798" x2="11000" y2="8323"/>
                        <a14:backgroundMark x1="11606" y1="7394" x2="11606" y2="6061"/>
                        <a14:backgroundMark x1="10909" y1="7515" x2="11091" y2="5939"/>
                        <a14:backgroundMark x1="11606" y1="5535" x2="11515" y2="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1" r="87133" b="91556"/>
          <a:stretch/>
        </p:blipFill>
        <p:spPr>
          <a:xfrm>
            <a:off x="0" y="35904"/>
            <a:ext cx="1176528" cy="475488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32BE522B-21DF-4D52-8555-C48E9E02A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3626"/>
              </p:ext>
            </p:extLst>
          </p:nvPr>
        </p:nvGraphicFramePr>
        <p:xfrm>
          <a:off x="6624478" y="509760"/>
          <a:ext cx="1955109" cy="566839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651703">
                  <a:extLst>
                    <a:ext uri="{9D8B030D-6E8A-4147-A177-3AD203B41FA5}">
                      <a16:colId xmlns:a16="http://schemas.microsoft.com/office/drawing/2014/main" val="2566533423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3787279429"/>
                    </a:ext>
                  </a:extLst>
                </a:gridCol>
                <a:gridCol w="651703">
                  <a:extLst>
                    <a:ext uri="{9D8B030D-6E8A-4147-A177-3AD203B41FA5}">
                      <a16:colId xmlns:a16="http://schemas.microsoft.com/office/drawing/2014/main" val="635245094"/>
                    </a:ext>
                  </a:extLst>
                </a:gridCol>
              </a:tblGrid>
              <a:tr h="315403">
                <a:tc gridSpan="3">
                  <a:txBody>
                    <a:bodyPr/>
                    <a:lstStyle/>
                    <a:p>
                      <a:pPr algn="l" rtl="0"/>
                      <a:endParaRPr lang="he-IL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86928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l" rtl="1"/>
                      <a:r>
                        <a:rPr lang="en-US" sz="800" b="1" dirty="0"/>
                        <a:t>Optim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1F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800" b="1" dirty="0"/>
                        <a:t>OOD</a:t>
                      </a:r>
                      <a:endParaRPr lang="he-IL" sz="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9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Timeseries</a:t>
                      </a:r>
                      <a:endParaRPr lang="he-IL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941088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7E41E33-0863-4E85-845C-C8963E4C7A1C}"/>
              </a:ext>
            </a:extLst>
          </p:cNvPr>
          <p:cNvSpPr/>
          <p:nvPr/>
        </p:nvSpPr>
        <p:spPr>
          <a:xfrm>
            <a:off x="8923711" y="641598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index:</a:t>
            </a:r>
            <a:endParaRPr lang="he-IL" dirty="0"/>
          </a:p>
        </p:txBody>
      </p:sp>
      <p:sp>
        <p:nvSpPr>
          <p:cNvPr id="22" name="Arrow: Down 21">
            <a:hlinkClick r:id="rId12" action="ppaction://hlinksldjump"/>
            <a:extLst>
              <a:ext uri="{FF2B5EF4-FFF2-40B4-BE49-F238E27FC236}">
                <a16:creationId xmlns:a16="http://schemas.microsoft.com/office/drawing/2014/main" id="{3563D8C9-26E5-4EDF-BEF0-441D32689B4E}"/>
              </a:ext>
            </a:extLst>
          </p:cNvPr>
          <p:cNvSpPr/>
          <p:nvPr/>
        </p:nvSpPr>
        <p:spPr>
          <a:xfrm flipV="1">
            <a:off x="9807286" y="6431189"/>
            <a:ext cx="381000" cy="3289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99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3084</TotalTime>
  <Words>3678</Words>
  <Application>Microsoft Office PowerPoint</Application>
  <PresentationFormat>Widescreen</PresentationFormat>
  <Paragraphs>1099</Paragraphs>
  <Slides>71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-apple-system</vt:lpstr>
      <vt:lpstr>Arial</vt:lpstr>
      <vt:lpstr>Calibri</vt:lpstr>
      <vt:lpstr>Calibri Light</vt:lpstr>
      <vt:lpstr>Cambria Math</vt:lpstr>
      <vt:lpstr>Lucida Sans Unicode</vt:lpstr>
      <vt:lpstr>Times New Roman</vt:lpstr>
      <vt:lpstr>Office Theme</vt:lpstr>
      <vt:lpstr>PowerPoint Presentation</vt:lpstr>
      <vt:lpstr>PowerPoint Presentation</vt:lpstr>
      <vt:lpstr>Relevant Papers: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  <vt:lpstr>Relevant Papers: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we learn?</dc:title>
  <dc:creator>Ankri Dotan</dc:creator>
  <cp:lastModifiedBy>Ankri Dotan</cp:lastModifiedBy>
  <cp:revision>114</cp:revision>
  <dcterms:created xsi:type="dcterms:W3CDTF">2024-08-01T07:10:46Z</dcterms:created>
  <dcterms:modified xsi:type="dcterms:W3CDTF">2024-09-25T08:03:27Z</dcterms:modified>
</cp:coreProperties>
</file>